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3" r:id="rId2"/>
    <p:sldId id="264" r:id="rId3"/>
    <p:sldId id="271" r:id="rId4"/>
    <p:sldId id="272" r:id="rId5"/>
    <p:sldId id="273" r:id="rId6"/>
    <p:sldId id="281" r:id="rId7"/>
    <p:sldId id="296" r:id="rId8"/>
    <p:sldId id="292" r:id="rId9"/>
    <p:sldId id="293" r:id="rId10"/>
    <p:sldId id="294" r:id="rId11"/>
    <p:sldId id="297" r:id="rId12"/>
    <p:sldId id="283" r:id="rId13"/>
    <p:sldId id="290" r:id="rId14"/>
    <p:sldId id="28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C1C832-010C-43F8-835C-FA583E52F49E}" type="datetimeFigureOut">
              <a:rPr lang="en-IN" smtClean="0"/>
              <a:t>21-06-2021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8F96A-96F4-41DE-9731-878EAE6B8016}" type="slidenum">
              <a:rPr lang="en-IN" smtClean="0"/>
              <a:t>‹#›</a:t>
            </a:fld>
            <a:endParaRPr lang="en-IN"/>
          </a:p>
        </p:txBody>
      </p:sp>
    </p:spTree>
    <p:extLst>
      <p:ext uri="{BB962C8B-B14F-4D97-AF65-F5344CB8AC3E}">
        <p14:creationId xmlns:p14="http://schemas.microsoft.com/office/powerpoint/2010/main" val="2833398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D2AA-40DF-4230-A15E-5F1E844812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A0BF37F-16FD-4A6C-AC34-912324ED1C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9FA3889-5739-453E-A161-A7A363766E97}"/>
              </a:ext>
            </a:extLst>
          </p:cNvPr>
          <p:cNvSpPr>
            <a:spLocks noGrp="1"/>
          </p:cNvSpPr>
          <p:nvPr>
            <p:ph type="dt" sz="half" idx="10"/>
          </p:nvPr>
        </p:nvSpPr>
        <p:spPr/>
        <p:txBody>
          <a:bodyPr/>
          <a:lstStyle/>
          <a:p>
            <a:r>
              <a:rPr lang="en-US"/>
              <a:t>21-06-2021</a:t>
            </a:r>
            <a:endParaRPr lang="en-IN"/>
          </a:p>
        </p:txBody>
      </p:sp>
      <p:sp>
        <p:nvSpPr>
          <p:cNvPr id="5" name="Footer Placeholder 4">
            <a:extLst>
              <a:ext uri="{FF2B5EF4-FFF2-40B4-BE49-F238E27FC236}">
                <a16:creationId xmlns:a16="http://schemas.microsoft.com/office/drawing/2014/main" id="{13D84650-48B4-492F-8DDE-EB350FE8C5A4}"/>
              </a:ext>
            </a:extLst>
          </p:cNvPr>
          <p:cNvSpPr>
            <a:spLocks noGrp="1"/>
          </p:cNvSpPr>
          <p:nvPr>
            <p:ph type="ftr" sz="quarter" idx="11"/>
          </p:nvPr>
        </p:nvSpPr>
        <p:spPr/>
        <p:txBody>
          <a:bodyPr/>
          <a:lstStyle/>
          <a:p>
            <a:r>
              <a:rPr lang="en-IN"/>
              <a:t>Home Automation using IoT</a:t>
            </a:r>
          </a:p>
        </p:txBody>
      </p:sp>
      <p:sp>
        <p:nvSpPr>
          <p:cNvPr id="6" name="Slide Number Placeholder 5">
            <a:extLst>
              <a:ext uri="{FF2B5EF4-FFF2-40B4-BE49-F238E27FC236}">
                <a16:creationId xmlns:a16="http://schemas.microsoft.com/office/drawing/2014/main" id="{D046E7F7-3ADD-40AF-AF5A-664826554E6E}"/>
              </a:ext>
            </a:extLst>
          </p:cNvPr>
          <p:cNvSpPr>
            <a:spLocks noGrp="1"/>
          </p:cNvSpPr>
          <p:nvPr>
            <p:ph type="sldNum" sz="quarter" idx="12"/>
          </p:nvPr>
        </p:nvSpPr>
        <p:spPr/>
        <p:txBody>
          <a:bodyPr/>
          <a:lstStyle/>
          <a:p>
            <a:fld id="{CE309A2B-D9E8-4CEB-9769-9E7D353A6007}" type="slidenum">
              <a:rPr lang="en-IN" smtClean="0"/>
              <a:t>‹#›</a:t>
            </a:fld>
            <a:endParaRPr lang="en-IN"/>
          </a:p>
        </p:txBody>
      </p:sp>
    </p:spTree>
    <p:extLst>
      <p:ext uri="{BB962C8B-B14F-4D97-AF65-F5344CB8AC3E}">
        <p14:creationId xmlns:p14="http://schemas.microsoft.com/office/powerpoint/2010/main" val="1870923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464B-9AA3-42A9-830A-4C9C9012CF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03DDC1-B036-45DB-B300-20EB0FCB72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8370ED-FDA1-4C29-9529-53DE8A6F90D3}"/>
              </a:ext>
            </a:extLst>
          </p:cNvPr>
          <p:cNvSpPr>
            <a:spLocks noGrp="1"/>
          </p:cNvSpPr>
          <p:nvPr>
            <p:ph type="dt" sz="half" idx="10"/>
          </p:nvPr>
        </p:nvSpPr>
        <p:spPr/>
        <p:txBody>
          <a:bodyPr/>
          <a:lstStyle/>
          <a:p>
            <a:r>
              <a:rPr lang="en-US"/>
              <a:t>21-06-2021</a:t>
            </a:r>
            <a:endParaRPr lang="en-IN"/>
          </a:p>
        </p:txBody>
      </p:sp>
      <p:sp>
        <p:nvSpPr>
          <p:cNvPr id="5" name="Footer Placeholder 4">
            <a:extLst>
              <a:ext uri="{FF2B5EF4-FFF2-40B4-BE49-F238E27FC236}">
                <a16:creationId xmlns:a16="http://schemas.microsoft.com/office/drawing/2014/main" id="{8026D0AD-6B95-409E-8649-00B6EB70C14A}"/>
              </a:ext>
            </a:extLst>
          </p:cNvPr>
          <p:cNvSpPr>
            <a:spLocks noGrp="1"/>
          </p:cNvSpPr>
          <p:nvPr>
            <p:ph type="ftr" sz="quarter" idx="11"/>
          </p:nvPr>
        </p:nvSpPr>
        <p:spPr/>
        <p:txBody>
          <a:bodyPr/>
          <a:lstStyle/>
          <a:p>
            <a:r>
              <a:rPr lang="en-IN"/>
              <a:t>Home Automation using IoT</a:t>
            </a:r>
          </a:p>
        </p:txBody>
      </p:sp>
      <p:sp>
        <p:nvSpPr>
          <p:cNvPr id="6" name="Slide Number Placeholder 5">
            <a:extLst>
              <a:ext uri="{FF2B5EF4-FFF2-40B4-BE49-F238E27FC236}">
                <a16:creationId xmlns:a16="http://schemas.microsoft.com/office/drawing/2014/main" id="{B694474F-4C8C-4D70-8FFA-6DC60BB0CDB7}"/>
              </a:ext>
            </a:extLst>
          </p:cNvPr>
          <p:cNvSpPr>
            <a:spLocks noGrp="1"/>
          </p:cNvSpPr>
          <p:nvPr>
            <p:ph type="sldNum" sz="quarter" idx="12"/>
          </p:nvPr>
        </p:nvSpPr>
        <p:spPr/>
        <p:txBody>
          <a:bodyPr/>
          <a:lstStyle/>
          <a:p>
            <a:fld id="{CE309A2B-D9E8-4CEB-9769-9E7D353A6007}" type="slidenum">
              <a:rPr lang="en-IN" smtClean="0"/>
              <a:t>‹#›</a:t>
            </a:fld>
            <a:endParaRPr lang="en-IN"/>
          </a:p>
        </p:txBody>
      </p:sp>
    </p:spTree>
    <p:extLst>
      <p:ext uri="{BB962C8B-B14F-4D97-AF65-F5344CB8AC3E}">
        <p14:creationId xmlns:p14="http://schemas.microsoft.com/office/powerpoint/2010/main" val="646024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6D99D-F17F-43B0-9314-826DCBC215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34EF8F-35B1-467A-B1AE-D49C10C217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4FB5B1-9791-4F51-8D26-50225D6CA981}"/>
              </a:ext>
            </a:extLst>
          </p:cNvPr>
          <p:cNvSpPr>
            <a:spLocks noGrp="1"/>
          </p:cNvSpPr>
          <p:nvPr>
            <p:ph type="dt" sz="half" idx="10"/>
          </p:nvPr>
        </p:nvSpPr>
        <p:spPr/>
        <p:txBody>
          <a:bodyPr/>
          <a:lstStyle/>
          <a:p>
            <a:r>
              <a:rPr lang="en-US"/>
              <a:t>21-06-2021</a:t>
            </a:r>
            <a:endParaRPr lang="en-IN"/>
          </a:p>
        </p:txBody>
      </p:sp>
      <p:sp>
        <p:nvSpPr>
          <p:cNvPr id="5" name="Footer Placeholder 4">
            <a:extLst>
              <a:ext uri="{FF2B5EF4-FFF2-40B4-BE49-F238E27FC236}">
                <a16:creationId xmlns:a16="http://schemas.microsoft.com/office/drawing/2014/main" id="{B789D253-CC75-425D-B779-9B831F8F6C0F}"/>
              </a:ext>
            </a:extLst>
          </p:cNvPr>
          <p:cNvSpPr>
            <a:spLocks noGrp="1"/>
          </p:cNvSpPr>
          <p:nvPr>
            <p:ph type="ftr" sz="quarter" idx="11"/>
          </p:nvPr>
        </p:nvSpPr>
        <p:spPr/>
        <p:txBody>
          <a:bodyPr/>
          <a:lstStyle/>
          <a:p>
            <a:r>
              <a:rPr lang="en-IN"/>
              <a:t>Home Automation using IoT</a:t>
            </a:r>
          </a:p>
        </p:txBody>
      </p:sp>
      <p:sp>
        <p:nvSpPr>
          <p:cNvPr id="6" name="Slide Number Placeholder 5">
            <a:extLst>
              <a:ext uri="{FF2B5EF4-FFF2-40B4-BE49-F238E27FC236}">
                <a16:creationId xmlns:a16="http://schemas.microsoft.com/office/drawing/2014/main" id="{60919306-AFA0-4260-BCC2-BCB4C51DE756}"/>
              </a:ext>
            </a:extLst>
          </p:cNvPr>
          <p:cNvSpPr>
            <a:spLocks noGrp="1"/>
          </p:cNvSpPr>
          <p:nvPr>
            <p:ph type="sldNum" sz="quarter" idx="12"/>
          </p:nvPr>
        </p:nvSpPr>
        <p:spPr/>
        <p:txBody>
          <a:bodyPr/>
          <a:lstStyle/>
          <a:p>
            <a:fld id="{CE309A2B-D9E8-4CEB-9769-9E7D353A6007}" type="slidenum">
              <a:rPr lang="en-IN" smtClean="0"/>
              <a:t>‹#›</a:t>
            </a:fld>
            <a:endParaRPr lang="en-IN"/>
          </a:p>
        </p:txBody>
      </p:sp>
    </p:spTree>
    <p:extLst>
      <p:ext uri="{BB962C8B-B14F-4D97-AF65-F5344CB8AC3E}">
        <p14:creationId xmlns:p14="http://schemas.microsoft.com/office/powerpoint/2010/main" val="88230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EF2A9-8261-4B52-A0CF-A5C8A16208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85DE77-BC36-4BFD-B319-CDD1A6AF80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8008E8-D844-4BB3-8D72-7E0BA1281C47}"/>
              </a:ext>
            </a:extLst>
          </p:cNvPr>
          <p:cNvSpPr>
            <a:spLocks noGrp="1"/>
          </p:cNvSpPr>
          <p:nvPr>
            <p:ph type="dt" sz="half" idx="10"/>
          </p:nvPr>
        </p:nvSpPr>
        <p:spPr/>
        <p:txBody>
          <a:bodyPr/>
          <a:lstStyle/>
          <a:p>
            <a:r>
              <a:rPr lang="en-US"/>
              <a:t>21-06-2021</a:t>
            </a:r>
            <a:endParaRPr lang="en-IN"/>
          </a:p>
        </p:txBody>
      </p:sp>
      <p:sp>
        <p:nvSpPr>
          <p:cNvPr id="5" name="Footer Placeholder 4">
            <a:extLst>
              <a:ext uri="{FF2B5EF4-FFF2-40B4-BE49-F238E27FC236}">
                <a16:creationId xmlns:a16="http://schemas.microsoft.com/office/drawing/2014/main" id="{5E77DEC4-54B5-4716-8AD6-662DA036EC6B}"/>
              </a:ext>
            </a:extLst>
          </p:cNvPr>
          <p:cNvSpPr>
            <a:spLocks noGrp="1"/>
          </p:cNvSpPr>
          <p:nvPr>
            <p:ph type="ftr" sz="quarter" idx="11"/>
          </p:nvPr>
        </p:nvSpPr>
        <p:spPr/>
        <p:txBody>
          <a:bodyPr/>
          <a:lstStyle/>
          <a:p>
            <a:r>
              <a:rPr lang="en-IN"/>
              <a:t>Home Automation using IoT</a:t>
            </a:r>
          </a:p>
        </p:txBody>
      </p:sp>
      <p:sp>
        <p:nvSpPr>
          <p:cNvPr id="6" name="Slide Number Placeholder 5">
            <a:extLst>
              <a:ext uri="{FF2B5EF4-FFF2-40B4-BE49-F238E27FC236}">
                <a16:creationId xmlns:a16="http://schemas.microsoft.com/office/drawing/2014/main" id="{88AC983E-0007-4C03-B159-119CE74FB00A}"/>
              </a:ext>
            </a:extLst>
          </p:cNvPr>
          <p:cNvSpPr>
            <a:spLocks noGrp="1"/>
          </p:cNvSpPr>
          <p:nvPr>
            <p:ph type="sldNum" sz="quarter" idx="12"/>
          </p:nvPr>
        </p:nvSpPr>
        <p:spPr/>
        <p:txBody>
          <a:bodyPr/>
          <a:lstStyle/>
          <a:p>
            <a:fld id="{CE309A2B-D9E8-4CEB-9769-9E7D353A6007}" type="slidenum">
              <a:rPr lang="en-IN" smtClean="0"/>
              <a:t>‹#›</a:t>
            </a:fld>
            <a:endParaRPr lang="en-IN"/>
          </a:p>
        </p:txBody>
      </p:sp>
    </p:spTree>
    <p:extLst>
      <p:ext uri="{BB962C8B-B14F-4D97-AF65-F5344CB8AC3E}">
        <p14:creationId xmlns:p14="http://schemas.microsoft.com/office/powerpoint/2010/main" val="3859553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5D0E-6489-41FC-ABF6-3A7FDB9605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3AD11F-B969-43AB-B340-D828829C8B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2999AE-11FE-4ECB-B9C4-4A96EFD28B6D}"/>
              </a:ext>
            </a:extLst>
          </p:cNvPr>
          <p:cNvSpPr>
            <a:spLocks noGrp="1"/>
          </p:cNvSpPr>
          <p:nvPr>
            <p:ph type="dt" sz="half" idx="10"/>
          </p:nvPr>
        </p:nvSpPr>
        <p:spPr/>
        <p:txBody>
          <a:bodyPr/>
          <a:lstStyle/>
          <a:p>
            <a:r>
              <a:rPr lang="en-US"/>
              <a:t>21-06-2021</a:t>
            </a:r>
            <a:endParaRPr lang="en-IN"/>
          </a:p>
        </p:txBody>
      </p:sp>
      <p:sp>
        <p:nvSpPr>
          <p:cNvPr id="5" name="Footer Placeholder 4">
            <a:extLst>
              <a:ext uri="{FF2B5EF4-FFF2-40B4-BE49-F238E27FC236}">
                <a16:creationId xmlns:a16="http://schemas.microsoft.com/office/drawing/2014/main" id="{4713E3DD-29DC-4073-8C68-BFB19D68E168}"/>
              </a:ext>
            </a:extLst>
          </p:cNvPr>
          <p:cNvSpPr>
            <a:spLocks noGrp="1"/>
          </p:cNvSpPr>
          <p:nvPr>
            <p:ph type="ftr" sz="quarter" idx="11"/>
          </p:nvPr>
        </p:nvSpPr>
        <p:spPr/>
        <p:txBody>
          <a:bodyPr/>
          <a:lstStyle/>
          <a:p>
            <a:r>
              <a:rPr lang="en-IN"/>
              <a:t>Home Automation using IoT</a:t>
            </a:r>
          </a:p>
        </p:txBody>
      </p:sp>
      <p:sp>
        <p:nvSpPr>
          <p:cNvPr id="6" name="Slide Number Placeholder 5">
            <a:extLst>
              <a:ext uri="{FF2B5EF4-FFF2-40B4-BE49-F238E27FC236}">
                <a16:creationId xmlns:a16="http://schemas.microsoft.com/office/drawing/2014/main" id="{9FBAA914-EC2D-4031-A358-5EBB2F6755BD}"/>
              </a:ext>
            </a:extLst>
          </p:cNvPr>
          <p:cNvSpPr>
            <a:spLocks noGrp="1"/>
          </p:cNvSpPr>
          <p:nvPr>
            <p:ph type="sldNum" sz="quarter" idx="12"/>
          </p:nvPr>
        </p:nvSpPr>
        <p:spPr/>
        <p:txBody>
          <a:bodyPr/>
          <a:lstStyle/>
          <a:p>
            <a:fld id="{CE309A2B-D9E8-4CEB-9769-9E7D353A6007}" type="slidenum">
              <a:rPr lang="en-IN" smtClean="0"/>
              <a:t>‹#›</a:t>
            </a:fld>
            <a:endParaRPr lang="en-IN"/>
          </a:p>
        </p:txBody>
      </p:sp>
    </p:spTree>
    <p:extLst>
      <p:ext uri="{BB962C8B-B14F-4D97-AF65-F5344CB8AC3E}">
        <p14:creationId xmlns:p14="http://schemas.microsoft.com/office/powerpoint/2010/main" val="1863987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DF34-2372-4E25-89DD-5994F4AF67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D2CBC4-5C81-4E3B-B5BA-E1B28DC3E0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01F132-D481-4BA8-8FE9-BB114B46C0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AB3FD7E-135E-4CE1-8674-02F262BE8B07}"/>
              </a:ext>
            </a:extLst>
          </p:cNvPr>
          <p:cNvSpPr>
            <a:spLocks noGrp="1"/>
          </p:cNvSpPr>
          <p:nvPr>
            <p:ph type="dt" sz="half" idx="10"/>
          </p:nvPr>
        </p:nvSpPr>
        <p:spPr/>
        <p:txBody>
          <a:bodyPr/>
          <a:lstStyle/>
          <a:p>
            <a:r>
              <a:rPr lang="en-US"/>
              <a:t>21-06-2021</a:t>
            </a:r>
            <a:endParaRPr lang="en-IN"/>
          </a:p>
        </p:txBody>
      </p:sp>
      <p:sp>
        <p:nvSpPr>
          <p:cNvPr id="6" name="Footer Placeholder 5">
            <a:extLst>
              <a:ext uri="{FF2B5EF4-FFF2-40B4-BE49-F238E27FC236}">
                <a16:creationId xmlns:a16="http://schemas.microsoft.com/office/drawing/2014/main" id="{52D60EA6-934C-407D-80B9-4E06DACCD94D}"/>
              </a:ext>
            </a:extLst>
          </p:cNvPr>
          <p:cNvSpPr>
            <a:spLocks noGrp="1"/>
          </p:cNvSpPr>
          <p:nvPr>
            <p:ph type="ftr" sz="quarter" idx="11"/>
          </p:nvPr>
        </p:nvSpPr>
        <p:spPr/>
        <p:txBody>
          <a:bodyPr/>
          <a:lstStyle/>
          <a:p>
            <a:r>
              <a:rPr lang="en-IN"/>
              <a:t>Home Automation using IoT</a:t>
            </a:r>
          </a:p>
        </p:txBody>
      </p:sp>
      <p:sp>
        <p:nvSpPr>
          <p:cNvPr id="7" name="Slide Number Placeholder 6">
            <a:extLst>
              <a:ext uri="{FF2B5EF4-FFF2-40B4-BE49-F238E27FC236}">
                <a16:creationId xmlns:a16="http://schemas.microsoft.com/office/drawing/2014/main" id="{994013E3-F9D1-47D3-B404-F0C1FBE34CC9}"/>
              </a:ext>
            </a:extLst>
          </p:cNvPr>
          <p:cNvSpPr>
            <a:spLocks noGrp="1"/>
          </p:cNvSpPr>
          <p:nvPr>
            <p:ph type="sldNum" sz="quarter" idx="12"/>
          </p:nvPr>
        </p:nvSpPr>
        <p:spPr/>
        <p:txBody>
          <a:bodyPr/>
          <a:lstStyle/>
          <a:p>
            <a:fld id="{CE309A2B-D9E8-4CEB-9769-9E7D353A6007}" type="slidenum">
              <a:rPr lang="en-IN" smtClean="0"/>
              <a:t>‹#›</a:t>
            </a:fld>
            <a:endParaRPr lang="en-IN"/>
          </a:p>
        </p:txBody>
      </p:sp>
    </p:spTree>
    <p:extLst>
      <p:ext uri="{BB962C8B-B14F-4D97-AF65-F5344CB8AC3E}">
        <p14:creationId xmlns:p14="http://schemas.microsoft.com/office/powerpoint/2010/main" val="3307399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CCB7-D2EE-4E5C-B2D7-5C4C389A1D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54A27B-0E94-471E-93DF-4F2153119D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74304A-1945-4701-A040-C671B5F0D8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2CD246-B4A3-4F0F-A92A-16EB2BB4A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198721-9888-45EA-92D2-001BF079DD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EE9E565-8693-4E17-A066-E1B7EFE61AA0}"/>
              </a:ext>
            </a:extLst>
          </p:cNvPr>
          <p:cNvSpPr>
            <a:spLocks noGrp="1"/>
          </p:cNvSpPr>
          <p:nvPr>
            <p:ph type="dt" sz="half" idx="10"/>
          </p:nvPr>
        </p:nvSpPr>
        <p:spPr/>
        <p:txBody>
          <a:bodyPr/>
          <a:lstStyle/>
          <a:p>
            <a:r>
              <a:rPr lang="en-US"/>
              <a:t>21-06-2021</a:t>
            </a:r>
            <a:endParaRPr lang="en-IN"/>
          </a:p>
        </p:txBody>
      </p:sp>
      <p:sp>
        <p:nvSpPr>
          <p:cNvPr id="8" name="Footer Placeholder 7">
            <a:extLst>
              <a:ext uri="{FF2B5EF4-FFF2-40B4-BE49-F238E27FC236}">
                <a16:creationId xmlns:a16="http://schemas.microsoft.com/office/drawing/2014/main" id="{88574D6A-4C08-4A81-9BBC-65389E09B4DF}"/>
              </a:ext>
            </a:extLst>
          </p:cNvPr>
          <p:cNvSpPr>
            <a:spLocks noGrp="1"/>
          </p:cNvSpPr>
          <p:nvPr>
            <p:ph type="ftr" sz="quarter" idx="11"/>
          </p:nvPr>
        </p:nvSpPr>
        <p:spPr/>
        <p:txBody>
          <a:bodyPr/>
          <a:lstStyle/>
          <a:p>
            <a:r>
              <a:rPr lang="en-IN"/>
              <a:t>Home Automation using IoT</a:t>
            </a:r>
          </a:p>
        </p:txBody>
      </p:sp>
      <p:sp>
        <p:nvSpPr>
          <p:cNvPr id="9" name="Slide Number Placeholder 8">
            <a:extLst>
              <a:ext uri="{FF2B5EF4-FFF2-40B4-BE49-F238E27FC236}">
                <a16:creationId xmlns:a16="http://schemas.microsoft.com/office/drawing/2014/main" id="{58E941C4-20A9-43E7-A289-75CB902CA549}"/>
              </a:ext>
            </a:extLst>
          </p:cNvPr>
          <p:cNvSpPr>
            <a:spLocks noGrp="1"/>
          </p:cNvSpPr>
          <p:nvPr>
            <p:ph type="sldNum" sz="quarter" idx="12"/>
          </p:nvPr>
        </p:nvSpPr>
        <p:spPr/>
        <p:txBody>
          <a:bodyPr/>
          <a:lstStyle/>
          <a:p>
            <a:fld id="{CE309A2B-D9E8-4CEB-9769-9E7D353A6007}" type="slidenum">
              <a:rPr lang="en-IN" smtClean="0"/>
              <a:t>‹#›</a:t>
            </a:fld>
            <a:endParaRPr lang="en-IN"/>
          </a:p>
        </p:txBody>
      </p:sp>
    </p:spTree>
    <p:extLst>
      <p:ext uri="{BB962C8B-B14F-4D97-AF65-F5344CB8AC3E}">
        <p14:creationId xmlns:p14="http://schemas.microsoft.com/office/powerpoint/2010/main" val="3596718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BA08-8F4E-49D5-BE07-69E360258FE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BF2D76-5604-48F1-B48E-BAB799E3AF6D}"/>
              </a:ext>
            </a:extLst>
          </p:cNvPr>
          <p:cNvSpPr>
            <a:spLocks noGrp="1"/>
          </p:cNvSpPr>
          <p:nvPr>
            <p:ph type="dt" sz="half" idx="10"/>
          </p:nvPr>
        </p:nvSpPr>
        <p:spPr/>
        <p:txBody>
          <a:bodyPr/>
          <a:lstStyle/>
          <a:p>
            <a:r>
              <a:rPr lang="en-US"/>
              <a:t>21-06-2021</a:t>
            </a:r>
            <a:endParaRPr lang="en-IN"/>
          </a:p>
        </p:txBody>
      </p:sp>
      <p:sp>
        <p:nvSpPr>
          <p:cNvPr id="4" name="Footer Placeholder 3">
            <a:extLst>
              <a:ext uri="{FF2B5EF4-FFF2-40B4-BE49-F238E27FC236}">
                <a16:creationId xmlns:a16="http://schemas.microsoft.com/office/drawing/2014/main" id="{C384952D-83CF-444D-91C2-9669E8CE38D4}"/>
              </a:ext>
            </a:extLst>
          </p:cNvPr>
          <p:cNvSpPr>
            <a:spLocks noGrp="1"/>
          </p:cNvSpPr>
          <p:nvPr>
            <p:ph type="ftr" sz="quarter" idx="11"/>
          </p:nvPr>
        </p:nvSpPr>
        <p:spPr/>
        <p:txBody>
          <a:bodyPr/>
          <a:lstStyle/>
          <a:p>
            <a:r>
              <a:rPr lang="en-IN"/>
              <a:t>Home Automation using IoT</a:t>
            </a:r>
          </a:p>
        </p:txBody>
      </p:sp>
      <p:sp>
        <p:nvSpPr>
          <p:cNvPr id="5" name="Slide Number Placeholder 4">
            <a:extLst>
              <a:ext uri="{FF2B5EF4-FFF2-40B4-BE49-F238E27FC236}">
                <a16:creationId xmlns:a16="http://schemas.microsoft.com/office/drawing/2014/main" id="{364DAB05-FBAE-4F4D-B3B6-79C54CF07747}"/>
              </a:ext>
            </a:extLst>
          </p:cNvPr>
          <p:cNvSpPr>
            <a:spLocks noGrp="1"/>
          </p:cNvSpPr>
          <p:nvPr>
            <p:ph type="sldNum" sz="quarter" idx="12"/>
          </p:nvPr>
        </p:nvSpPr>
        <p:spPr/>
        <p:txBody>
          <a:bodyPr/>
          <a:lstStyle/>
          <a:p>
            <a:fld id="{CE309A2B-D9E8-4CEB-9769-9E7D353A6007}" type="slidenum">
              <a:rPr lang="en-IN" smtClean="0"/>
              <a:t>‹#›</a:t>
            </a:fld>
            <a:endParaRPr lang="en-IN"/>
          </a:p>
        </p:txBody>
      </p:sp>
    </p:spTree>
    <p:extLst>
      <p:ext uri="{BB962C8B-B14F-4D97-AF65-F5344CB8AC3E}">
        <p14:creationId xmlns:p14="http://schemas.microsoft.com/office/powerpoint/2010/main" val="9704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1F27C-E2F2-4584-B611-4BC76D6934CB}"/>
              </a:ext>
            </a:extLst>
          </p:cNvPr>
          <p:cNvSpPr>
            <a:spLocks noGrp="1"/>
          </p:cNvSpPr>
          <p:nvPr>
            <p:ph type="dt" sz="half" idx="10"/>
          </p:nvPr>
        </p:nvSpPr>
        <p:spPr/>
        <p:txBody>
          <a:bodyPr/>
          <a:lstStyle/>
          <a:p>
            <a:r>
              <a:rPr lang="en-US"/>
              <a:t>21-06-2021</a:t>
            </a:r>
            <a:endParaRPr lang="en-IN"/>
          </a:p>
        </p:txBody>
      </p:sp>
      <p:sp>
        <p:nvSpPr>
          <p:cNvPr id="3" name="Footer Placeholder 2">
            <a:extLst>
              <a:ext uri="{FF2B5EF4-FFF2-40B4-BE49-F238E27FC236}">
                <a16:creationId xmlns:a16="http://schemas.microsoft.com/office/drawing/2014/main" id="{6FC8D682-0DC8-478E-A6B1-9A8C05F69AFB}"/>
              </a:ext>
            </a:extLst>
          </p:cNvPr>
          <p:cNvSpPr>
            <a:spLocks noGrp="1"/>
          </p:cNvSpPr>
          <p:nvPr>
            <p:ph type="ftr" sz="quarter" idx="11"/>
          </p:nvPr>
        </p:nvSpPr>
        <p:spPr/>
        <p:txBody>
          <a:bodyPr/>
          <a:lstStyle/>
          <a:p>
            <a:r>
              <a:rPr lang="en-IN"/>
              <a:t>Home Automation using IoT</a:t>
            </a:r>
          </a:p>
        </p:txBody>
      </p:sp>
      <p:sp>
        <p:nvSpPr>
          <p:cNvPr id="4" name="Slide Number Placeholder 3">
            <a:extLst>
              <a:ext uri="{FF2B5EF4-FFF2-40B4-BE49-F238E27FC236}">
                <a16:creationId xmlns:a16="http://schemas.microsoft.com/office/drawing/2014/main" id="{1C2B62F9-6A66-47D1-9233-646895D3484D}"/>
              </a:ext>
            </a:extLst>
          </p:cNvPr>
          <p:cNvSpPr>
            <a:spLocks noGrp="1"/>
          </p:cNvSpPr>
          <p:nvPr>
            <p:ph type="sldNum" sz="quarter" idx="12"/>
          </p:nvPr>
        </p:nvSpPr>
        <p:spPr/>
        <p:txBody>
          <a:bodyPr/>
          <a:lstStyle/>
          <a:p>
            <a:fld id="{CE309A2B-D9E8-4CEB-9769-9E7D353A6007}" type="slidenum">
              <a:rPr lang="en-IN" smtClean="0"/>
              <a:t>‹#›</a:t>
            </a:fld>
            <a:endParaRPr lang="en-IN"/>
          </a:p>
        </p:txBody>
      </p:sp>
    </p:spTree>
    <p:extLst>
      <p:ext uri="{BB962C8B-B14F-4D97-AF65-F5344CB8AC3E}">
        <p14:creationId xmlns:p14="http://schemas.microsoft.com/office/powerpoint/2010/main" val="183567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0B141-D191-4C4E-9E6C-95794CACA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CE1E7C-B6CB-483D-A6CB-00F402B87A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F6B28FB-F271-4618-BDCF-F8E95DB17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8FCBC4-EEDE-4042-851F-84717C5C5399}"/>
              </a:ext>
            </a:extLst>
          </p:cNvPr>
          <p:cNvSpPr>
            <a:spLocks noGrp="1"/>
          </p:cNvSpPr>
          <p:nvPr>
            <p:ph type="dt" sz="half" idx="10"/>
          </p:nvPr>
        </p:nvSpPr>
        <p:spPr/>
        <p:txBody>
          <a:bodyPr/>
          <a:lstStyle/>
          <a:p>
            <a:r>
              <a:rPr lang="en-US"/>
              <a:t>21-06-2021</a:t>
            </a:r>
            <a:endParaRPr lang="en-IN"/>
          </a:p>
        </p:txBody>
      </p:sp>
      <p:sp>
        <p:nvSpPr>
          <p:cNvPr id="6" name="Footer Placeholder 5">
            <a:extLst>
              <a:ext uri="{FF2B5EF4-FFF2-40B4-BE49-F238E27FC236}">
                <a16:creationId xmlns:a16="http://schemas.microsoft.com/office/drawing/2014/main" id="{037B402A-77B8-444B-A21D-C6E6F25BDE7B}"/>
              </a:ext>
            </a:extLst>
          </p:cNvPr>
          <p:cNvSpPr>
            <a:spLocks noGrp="1"/>
          </p:cNvSpPr>
          <p:nvPr>
            <p:ph type="ftr" sz="quarter" idx="11"/>
          </p:nvPr>
        </p:nvSpPr>
        <p:spPr/>
        <p:txBody>
          <a:bodyPr/>
          <a:lstStyle/>
          <a:p>
            <a:r>
              <a:rPr lang="en-IN"/>
              <a:t>Home Automation using IoT</a:t>
            </a:r>
          </a:p>
        </p:txBody>
      </p:sp>
      <p:sp>
        <p:nvSpPr>
          <p:cNvPr id="7" name="Slide Number Placeholder 6">
            <a:extLst>
              <a:ext uri="{FF2B5EF4-FFF2-40B4-BE49-F238E27FC236}">
                <a16:creationId xmlns:a16="http://schemas.microsoft.com/office/drawing/2014/main" id="{8A6BB2A6-114D-4BFB-AA9E-6B0B08235DAC}"/>
              </a:ext>
            </a:extLst>
          </p:cNvPr>
          <p:cNvSpPr>
            <a:spLocks noGrp="1"/>
          </p:cNvSpPr>
          <p:nvPr>
            <p:ph type="sldNum" sz="quarter" idx="12"/>
          </p:nvPr>
        </p:nvSpPr>
        <p:spPr/>
        <p:txBody>
          <a:bodyPr/>
          <a:lstStyle/>
          <a:p>
            <a:fld id="{CE309A2B-D9E8-4CEB-9769-9E7D353A6007}" type="slidenum">
              <a:rPr lang="en-IN" smtClean="0"/>
              <a:t>‹#›</a:t>
            </a:fld>
            <a:endParaRPr lang="en-IN"/>
          </a:p>
        </p:txBody>
      </p:sp>
    </p:spTree>
    <p:extLst>
      <p:ext uri="{BB962C8B-B14F-4D97-AF65-F5344CB8AC3E}">
        <p14:creationId xmlns:p14="http://schemas.microsoft.com/office/powerpoint/2010/main" val="3668681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7B87-D338-4427-BA78-55A947B89E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40135DF-ADFB-4FC5-A49C-5B525DF464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8807031-9E6E-47A7-91AE-55DE30D9E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A007BD-7D9F-498D-9CD9-80D2A7E7FE12}"/>
              </a:ext>
            </a:extLst>
          </p:cNvPr>
          <p:cNvSpPr>
            <a:spLocks noGrp="1"/>
          </p:cNvSpPr>
          <p:nvPr>
            <p:ph type="dt" sz="half" idx="10"/>
          </p:nvPr>
        </p:nvSpPr>
        <p:spPr/>
        <p:txBody>
          <a:bodyPr/>
          <a:lstStyle/>
          <a:p>
            <a:r>
              <a:rPr lang="en-US"/>
              <a:t>21-06-2021</a:t>
            </a:r>
            <a:endParaRPr lang="en-IN"/>
          </a:p>
        </p:txBody>
      </p:sp>
      <p:sp>
        <p:nvSpPr>
          <p:cNvPr id="6" name="Footer Placeholder 5">
            <a:extLst>
              <a:ext uri="{FF2B5EF4-FFF2-40B4-BE49-F238E27FC236}">
                <a16:creationId xmlns:a16="http://schemas.microsoft.com/office/drawing/2014/main" id="{CF220E3B-1A9B-4699-8781-ED4B9444A926}"/>
              </a:ext>
            </a:extLst>
          </p:cNvPr>
          <p:cNvSpPr>
            <a:spLocks noGrp="1"/>
          </p:cNvSpPr>
          <p:nvPr>
            <p:ph type="ftr" sz="quarter" idx="11"/>
          </p:nvPr>
        </p:nvSpPr>
        <p:spPr/>
        <p:txBody>
          <a:bodyPr/>
          <a:lstStyle/>
          <a:p>
            <a:r>
              <a:rPr lang="en-IN"/>
              <a:t>Home Automation using IoT</a:t>
            </a:r>
          </a:p>
        </p:txBody>
      </p:sp>
      <p:sp>
        <p:nvSpPr>
          <p:cNvPr id="7" name="Slide Number Placeholder 6">
            <a:extLst>
              <a:ext uri="{FF2B5EF4-FFF2-40B4-BE49-F238E27FC236}">
                <a16:creationId xmlns:a16="http://schemas.microsoft.com/office/drawing/2014/main" id="{DB93091E-D30A-47A0-9FD6-D69AB51DE85B}"/>
              </a:ext>
            </a:extLst>
          </p:cNvPr>
          <p:cNvSpPr>
            <a:spLocks noGrp="1"/>
          </p:cNvSpPr>
          <p:nvPr>
            <p:ph type="sldNum" sz="quarter" idx="12"/>
          </p:nvPr>
        </p:nvSpPr>
        <p:spPr/>
        <p:txBody>
          <a:bodyPr/>
          <a:lstStyle/>
          <a:p>
            <a:fld id="{CE309A2B-D9E8-4CEB-9769-9E7D353A6007}" type="slidenum">
              <a:rPr lang="en-IN" smtClean="0"/>
              <a:t>‹#›</a:t>
            </a:fld>
            <a:endParaRPr lang="en-IN"/>
          </a:p>
        </p:txBody>
      </p:sp>
    </p:spTree>
    <p:extLst>
      <p:ext uri="{BB962C8B-B14F-4D97-AF65-F5344CB8AC3E}">
        <p14:creationId xmlns:p14="http://schemas.microsoft.com/office/powerpoint/2010/main" val="421088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7731C7-CB63-459C-A31D-57142A99C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52D512-AC56-4467-A1BF-4E3BDB546C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366DC1-8BC8-4167-9952-75B5F63A20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21-06-2021</a:t>
            </a:r>
            <a:endParaRPr lang="en-IN"/>
          </a:p>
        </p:txBody>
      </p:sp>
      <p:sp>
        <p:nvSpPr>
          <p:cNvPr id="5" name="Footer Placeholder 4">
            <a:extLst>
              <a:ext uri="{FF2B5EF4-FFF2-40B4-BE49-F238E27FC236}">
                <a16:creationId xmlns:a16="http://schemas.microsoft.com/office/drawing/2014/main" id="{494BB4E6-7AAB-4DD4-945E-36774C0A97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Home Automation using IoT</a:t>
            </a:r>
          </a:p>
        </p:txBody>
      </p:sp>
      <p:sp>
        <p:nvSpPr>
          <p:cNvPr id="6" name="Slide Number Placeholder 5">
            <a:extLst>
              <a:ext uri="{FF2B5EF4-FFF2-40B4-BE49-F238E27FC236}">
                <a16:creationId xmlns:a16="http://schemas.microsoft.com/office/drawing/2014/main" id="{D493E267-7C57-4A14-B705-AA33206C52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09A2B-D9E8-4CEB-9769-9E7D353A6007}" type="slidenum">
              <a:rPr lang="en-IN" smtClean="0"/>
              <a:t>‹#›</a:t>
            </a:fld>
            <a:endParaRPr lang="en-IN"/>
          </a:p>
        </p:txBody>
      </p:sp>
    </p:spTree>
    <p:extLst>
      <p:ext uri="{BB962C8B-B14F-4D97-AF65-F5344CB8AC3E}">
        <p14:creationId xmlns:p14="http://schemas.microsoft.com/office/powerpoint/2010/main" val="3354086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3.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hyperlink" Target="https://ieeexplore.ieee.org/xpl/conhome/8643125/proceeding" TargetMode="External"/><Relationship Id="rId3" Type="http://schemas.openxmlformats.org/officeDocument/2006/relationships/image" Target="../media/image3.png"/><Relationship Id="rId7" Type="http://schemas.openxmlformats.org/officeDocument/2006/relationships/hyperlink" Target="https://doi.org/10.1109/TEL-NET.2017.8343563"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doi.org/10.22214/ijraset.2019.11081" TargetMode="External"/><Relationship Id="rId5" Type="http://schemas.openxmlformats.org/officeDocument/2006/relationships/hyperlink" Target="https://www.researchgate.net/deref/http:/dx.doi.org/10.1109/EmergiTech.2016.7737326" TargetMode="Externa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2.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3CE4-C98B-4A11-B8F2-447D17DE9A6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9AFDE7-5678-4E7A-8AC6-640B0988686C}"/>
              </a:ext>
            </a:extLst>
          </p:cNvPr>
          <p:cNvSpPr>
            <a:spLocks noGrp="1"/>
          </p:cNvSpPr>
          <p:nvPr>
            <p:ph idx="1"/>
          </p:nvPr>
        </p:nvSpPr>
        <p:spPr/>
        <p:txBody>
          <a:bodyPr/>
          <a:lstStyle/>
          <a:p>
            <a:endParaRPr lang="en-IN"/>
          </a:p>
        </p:txBody>
      </p:sp>
      <p:pic>
        <p:nvPicPr>
          <p:cNvPr id="1026" name="Picture 2" descr="IoT World Wrap Up">
            <a:extLst>
              <a:ext uri="{FF2B5EF4-FFF2-40B4-BE49-F238E27FC236}">
                <a16:creationId xmlns:a16="http://schemas.microsoft.com/office/drawing/2014/main" id="{C956BD86-DEF2-4664-A98C-97B441A86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DBEAC0-C817-4A0C-8037-79EEE338F359}"/>
              </a:ext>
            </a:extLst>
          </p:cNvPr>
          <p:cNvSpPr txBox="1"/>
          <p:nvPr/>
        </p:nvSpPr>
        <p:spPr>
          <a:xfrm>
            <a:off x="2102902" y="224402"/>
            <a:ext cx="10140696" cy="369332"/>
          </a:xfrm>
          <a:prstGeom prst="rect">
            <a:avLst/>
          </a:prstGeom>
          <a:noFill/>
        </p:spPr>
        <p:txBody>
          <a:bodyPr wrap="square" rtlCol="0">
            <a:spAutoFit/>
          </a:bodyPr>
          <a:lstStyle/>
          <a:p>
            <a:endParaRPr lang="en-IN" dirty="0"/>
          </a:p>
        </p:txBody>
      </p:sp>
      <p:pic>
        <p:nvPicPr>
          <p:cNvPr id="7" name="Picture 5" descr="C:\Users\rajsekar\Pictures\ECE LOGO.jpg">
            <a:extLst>
              <a:ext uri="{FF2B5EF4-FFF2-40B4-BE49-F238E27FC236}">
                <a16:creationId xmlns:a16="http://schemas.microsoft.com/office/drawing/2014/main" id="{CC29EFEC-CD7C-4078-BBA8-F6D217929571}"/>
              </a:ext>
            </a:extLst>
          </p:cNvPr>
          <p:cNvPicPr>
            <a:picLocks noChangeAspect="1" noChangeArrowheads="1"/>
          </p:cNvPicPr>
          <p:nvPr/>
        </p:nvPicPr>
        <p:blipFill>
          <a:blip r:embed="rId3"/>
          <a:srcRect/>
          <a:stretch>
            <a:fillRect/>
          </a:stretch>
        </p:blipFill>
        <p:spPr bwMode="auto">
          <a:xfrm>
            <a:off x="11353800" y="-5722"/>
            <a:ext cx="838200" cy="838200"/>
          </a:xfrm>
          <a:prstGeom prst="rect">
            <a:avLst/>
          </a:prstGeom>
          <a:noFill/>
          <a:ln w="9525">
            <a:noFill/>
            <a:miter lim="800000"/>
            <a:headEnd/>
            <a:tailEnd/>
          </a:ln>
        </p:spPr>
      </p:pic>
      <p:sp>
        <p:nvSpPr>
          <p:cNvPr id="5" name="TextBox 4">
            <a:extLst>
              <a:ext uri="{FF2B5EF4-FFF2-40B4-BE49-F238E27FC236}">
                <a16:creationId xmlns:a16="http://schemas.microsoft.com/office/drawing/2014/main" id="{2114983F-1CBE-4037-92A3-3DF2132EDC5D}"/>
              </a:ext>
            </a:extLst>
          </p:cNvPr>
          <p:cNvSpPr txBox="1"/>
          <p:nvPr/>
        </p:nvSpPr>
        <p:spPr>
          <a:xfrm>
            <a:off x="3031656" y="4531521"/>
            <a:ext cx="2185535" cy="984885"/>
          </a:xfrm>
          <a:prstGeom prst="rect">
            <a:avLst/>
          </a:prstGeom>
          <a:noFill/>
        </p:spPr>
        <p:txBody>
          <a:bodyPr wrap="none" rtlCol="0">
            <a:spAutoFit/>
          </a:bodyPr>
          <a:lstStyle/>
          <a:p>
            <a:r>
              <a:rPr lang="en-US" sz="4000" b="1" dirty="0">
                <a:solidFill>
                  <a:schemeClr val="bg1"/>
                </a:solidFill>
                <a:latin typeface="Times New Roman" panose="02020603050405020304" pitchFamily="18" charset="0"/>
                <a:cs typeface="Times New Roman" panose="02020603050405020304" pitchFamily="18" charset="0"/>
              </a:rPr>
              <a:t>6 Credits</a:t>
            </a:r>
            <a:endParaRPr lang="en-IN" sz="4000" b="1"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8" name="TextBox 7">
            <a:extLst>
              <a:ext uri="{FF2B5EF4-FFF2-40B4-BE49-F238E27FC236}">
                <a16:creationId xmlns:a16="http://schemas.microsoft.com/office/drawing/2014/main" id="{81586845-ACC9-4819-8C4B-F7AADC00CC56}"/>
              </a:ext>
            </a:extLst>
          </p:cNvPr>
          <p:cNvSpPr txBox="1"/>
          <p:nvPr/>
        </p:nvSpPr>
        <p:spPr>
          <a:xfrm>
            <a:off x="2359152" y="5394370"/>
            <a:ext cx="4376967" cy="769441"/>
          </a:xfrm>
          <a:prstGeom prst="rect">
            <a:avLst/>
          </a:prstGeom>
          <a:noFill/>
        </p:spPr>
        <p:txBody>
          <a:bodyPr wrap="non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Project ID – W27</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36EB3A1-A492-42BE-A122-7DB046167096}"/>
              </a:ext>
            </a:extLst>
          </p:cNvPr>
          <p:cNvSpPr/>
          <p:nvPr/>
        </p:nvSpPr>
        <p:spPr>
          <a:xfrm>
            <a:off x="1764792" y="152135"/>
            <a:ext cx="7214616" cy="4154984"/>
          </a:xfrm>
          <a:prstGeom prst="rect">
            <a:avLst/>
          </a:prstGeom>
          <a:noFill/>
        </p:spPr>
        <p:txBody>
          <a:bodyPr wrap="square" lIns="91440" tIns="45720" rIns="91440" bIns="45720">
            <a:spAutoFit/>
          </a:bodyPr>
          <a:lstStyle/>
          <a:p>
            <a:r>
              <a:rPr lang="en-US" sz="8800" b="1" cap="none" spc="0" dirty="0">
                <a:ln w="0"/>
                <a:solidFill>
                  <a:schemeClr val="bg1"/>
                </a:solidFill>
                <a:effectLst>
                  <a:reflection blurRad="6350" stA="53000" endA="300" endPos="35500" dir="5400000" sy="-90000" algn="bl" rotWithShape="0"/>
                </a:effectLst>
                <a:latin typeface="Algerian" panose="04020705040A02060702" pitchFamily="82" charset="0"/>
                <a:cs typeface="Times New Roman" panose="02020603050405020304" pitchFamily="18" charset="0"/>
              </a:rPr>
              <a:t>HOME </a:t>
            </a:r>
          </a:p>
          <a:p>
            <a:r>
              <a:rPr lang="en-US" sz="8800" b="1" cap="none" spc="0" dirty="0">
                <a:ln w="0"/>
                <a:solidFill>
                  <a:schemeClr val="bg1"/>
                </a:solidFill>
                <a:effectLst>
                  <a:reflection blurRad="6350" stA="53000" endA="300" endPos="35500" dir="5400000" sy="-90000" algn="bl" rotWithShape="0"/>
                </a:effectLst>
                <a:latin typeface="Algerian" panose="04020705040A02060702" pitchFamily="82" charset="0"/>
                <a:cs typeface="Times New Roman" panose="02020603050405020304" pitchFamily="18" charset="0"/>
              </a:rPr>
              <a:t>AUTOMATION </a:t>
            </a:r>
          </a:p>
          <a:p>
            <a:r>
              <a:rPr lang="en-US" sz="8800" b="1" cap="none" spc="0" dirty="0">
                <a:ln w="0"/>
                <a:solidFill>
                  <a:schemeClr val="bg1"/>
                </a:solidFill>
                <a:effectLst>
                  <a:reflection blurRad="6350" stA="53000" endA="300" endPos="35500" dir="5400000" sy="-90000" algn="bl" rotWithShape="0"/>
                </a:effectLst>
                <a:latin typeface="Algerian" panose="04020705040A02060702" pitchFamily="82" charset="0"/>
                <a:cs typeface="Times New Roman" panose="02020603050405020304" pitchFamily="18" charset="0"/>
              </a:rPr>
              <a:t>USING IOT</a:t>
            </a:r>
            <a:endParaRPr lang="en-IN" sz="8800" b="1" cap="none" spc="0" dirty="0">
              <a:ln w="0"/>
              <a:solidFill>
                <a:schemeClr val="bg1"/>
              </a:solidFill>
              <a:effectLst>
                <a:reflection blurRad="6350" stA="53000" endA="300" endPos="35500" dir="5400000" sy="-90000" algn="bl" rotWithShape="0"/>
              </a:effectLst>
            </a:endParaRPr>
          </a:p>
        </p:txBody>
      </p:sp>
      <p:pic>
        <p:nvPicPr>
          <p:cNvPr id="14" name="Picture 3" descr="pes logo.png">
            <a:extLst>
              <a:ext uri="{FF2B5EF4-FFF2-40B4-BE49-F238E27FC236}">
                <a16:creationId xmlns:a16="http://schemas.microsoft.com/office/drawing/2014/main" id="{8E7D4627-F0EA-406B-A06F-8BA6D3150DB9}"/>
              </a:ext>
            </a:extLst>
          </p:cNvPr>
          <p:cNvPicPr>
            <a:picLocks noChangeAspect="1"/>
          </p:cNvPicPr>
          <p:nvPr/>
        </p:nvPicPr>
        <p:blipFill>
          <a:blip r:embed="rId4">
            <a:lum bright="20000"/>
          </a:blip>
          <a:srcRect/>
          <a:stretch>
            <a:fillRect/>
          </a:stretch>
        </p:blipFill>
        <p:spPr bwMode="auto">
          <a:xfrm>
            <a:off x="0" y="0"/>
            <a:ext cx="1109908" cy="1109908"/>
          </a:xfrm>
          <a:prstGeom prst="rect">
            <a:avLst/>
          </a:prstGeom>
          <a:noFill/>
          <a:ln w="9525">
            <a:noFill/>
            <a:miter lim="800000"/>
            <a:headEnd/>
            <a:tailEnd/>
          </a:ln>
        </p:spPr>
      </p:pic>
      <p:sp>
        <p:nvSpPr>
          <p:cNvPr id="13" name="Date Placeholder 12">
            <a:extLst>
              <a:ext uri="{FF2B5EF4-FFF2-40B4-BE49-F238E27FC236}">
                <a16:creationId xmlns:a16="http://schemas.microsoft.com/office/drawing/2014/main" id="{FB35BEA4-0060-46E3-9A86-12EE162A816D}"/>
              </a:ext>
            </a:extLst>
          </p:cNvPr>
          <p:cNvSpPr>
            <a:spLocks noGrp="1"/>
          </p:cNvSpPr>
          <p:nvPr>
            <p:ph type="dt" sz="half" idx="10"/>
          </p:nvPr>
        </p:nvSpPr>
        <p:spPr>
          <a:xfrm>
            <a:off x="0" y="6492813"/>
            <a:ext cx="2743200" cy="365125"/>
          </a:xfrm>
        </p:spPr>
        <p:txBody>
          <a:bodyPr/>
          <a:lstStyle/>
          <a:p>
            <a:r>
              <a:rPr lang="en-US" sz="1400" dirty="0">
                <a:solidFill>
                  <a:schemeClr val="bg1"/>
                </a:solidFill>
              </a:rPr>
              <a:t>21-06-2021</a:t>
            </a:r>
            <a:endParaRPr lang="en-IN" sz="1400" dirty="0">
              <a:solidFill>
                <a:schemeClr val="bg1"/>
              </a:solidFill>
            </a:endParaRPr>
          </a:p>
        </p:txBody>
      </p:sp>
      <p:sp>
        <p:nvSpPr>
          <p:cNvPr id="15" name="Footer Placeholder 14">
            <a:extLst>
              <a:ext uri="{FF2B5EF4-FFF2-40B4-BE49-F238E27FC236}">
                <a16:creationId xmlns:a16="http://schemas.microsoft.com/office/drawing/2014/main" id="{8AAAC4C1-110F-408C-AF0E-A29B1D5D7673}"/>
              </a:ext>
            </a:extLst>
          </p:cNvPr>
          <p:cNvSpPr>
            <a:spLocks noGrp="1"/>
          </p:cNvSpPr>
          <p:nvPr>
            <p:ph type="ftr" sz="quarter" idx="11"/>
          </p:nvPr>
        </p:nvSpPr>
        <p:spPr>
          <a:xfrm>
            <a:off x="4038600" y="6492812"/>
            <a:ext cx="4114800" cy="365125"/>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6" name="Slide Number Placeholder 15">
            <a:extLst>
              <a:ext uri="{FF2B5EF4-FFF2-40B4-BE49-F238E27FC236}">
                <a16:creationId xmlns:a16="http://schemas.microsoft.com/office/drawing/2014/main" id="{390FD072-2B5C-434E-AD60-0D6D0833A38B}"/>
              </a:ext>
            </a:extLst>
          </p:cNvPr>
          <p:cNvSpPr>
            <a:spLocks noGrp="1"/>
          </p:cNvSpPr>
          <p:nvPr>
            <p:ph type="sldNum" sz="quarter" idx="12"/>
          </p:nvPr>
        </p:nvSpPr>
        <p:spPr>
          <a:xfrm>
            <a:off x="8737847" y="6468175"/>
            <a:ext cx="3454153" cy="365125"/>
          </a:xfrm>
        </p:spPr>
        <p:txBody>
          <a:bodyPr/>
          <a:lstStyle/>
          <a:p>
            <a:fld id="{C77FEB3D-FC5F-4B1B-83A3-8DD600AC8BA0}" type="slidenum">
              <a:rPr lang="en-IN" sz="1600" smtClean="0">
                <a:solidFill>
                  <a:schemeClr val="bg1"/>
                </a:solidFill>
              </a:rPr>
              <a:t>1</a:t>
            </a:fld>
            <a:endParaRPr lang="en-IN" sz="1600" dirty="0">
              <a:solidFill>
                <a:schemeClr val="bg1"/>
              </a:solidFill>
            </a:endParaRPr>
          </a:p>
        </p:txBody>
      </p:sp>
    </p:spTree>
    <p:extLst>
      <p:ext uri="{BB962C8B-B14F-4D97-AF65-F5344CB8AC3E}">
        <p14:creationId xmlns:p14="http://schemas.microsoft.com/office/powerpoint/2010/main" val="261928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3894194"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600" smtClean="0">
                <a:solidFill>
                  <a:schemeClr val="bg1"/>
                </a:solidFill>
              </a:rPr>
              <a:t>10</a:t>
            </a:fld>
            <a:endParaRPr lang="en-IN" dirty="0">
              <a:solidFill>
                <a:schemeClr val="bg1"/>
              </a:solidFill>
            </a:endParaRPr>
          </a:p>
        </p:txBody>
      </p:sp>
      <p:sp>
        <p:nvSpPr>
          <p:cNvPr id="7" name="TextBox 6">
            <a:extLst>
              <a:ext uri="{FF2B5EF4-FFF2-40B4-BE49-F238E27FC236}">
                <a16:creationId xmlns:a16="http://schemas.microsoft.com/office/drawing/2014/main" id="{2228E04D-7FBA-4451-B6C1-055E941D4F09}"/>
              </a:ext>
            </a:extLst>
          </p:cNvPr>
          <p:cNvSpPr txBox="1"/>
          <p:nvPr/>
        </p:nvSpPr>
        <p:spPr>
          <a:xfrm>
            <a:off x="1488591" y="182563"/>
            <a:ext cx="2991653" cy="830997"/>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CIRCUIT </a:t>
            </a:r>
            <a:endParaRPr lang="en-IN" dirty="0"/>
          </a:p>
        </p:txBody>
      </p:sp>
      <p:pic>
        <p:nvPicPr>
          <p:cNvPr id="13" name="Picture 12">
            <a:extLst>
              <a:ext uri="{FF2B5EF4-FFF2-40B4-BE49-F238E27FC236}">
                <a16:creationId xmlns:a16="http://schemas.microsoft.com/office/drawing/2014/main" id="{97CEF2EC-4A10-4178-801C-8634176EE49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4417" y="1474239"/>
            <a:ext cx="4470863" cy="2613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84D13BF-67B7-49E8-B50B-D68B3A7FD689}"/>
              </a:ext>
            </a:extLst>
          </p:cNvPr>
          <p:cNvSpPr txBox="1"/>
          <p:nvPr/>
        </p:nvSpPr>
        <p:spPr>
          <a:xfrm>
            <a:off x="6095999" y="1088548"/>
            <a:ext cx="3025828" cy="461665"/>
          </a:xfrm>
          <a:prstGeom prst="rect">
            <a:avLst/>
          </a:prstGeom>
          <a:noFill/>
        </p:spPr>
        <p:txBody>
          <a:bodyPr wrap="non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SETUP NEAR BULB</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71254E0-AD20-4736-BB98-80B60A5F7E3F}"/>
              </a:ext>
            </a:extLst>
          </p:cNvPr>
          <p:cNvSpPr txBox="1"/>
          <p:nvPr/>
        </p:nvSpPr>
        <p:spPr>
          <a:xfrm>
            <a:off x="333191" y="1180315"/>
            <a:ext cx="2492605" cy="1107996"/>
          </a:xfrm>
          <a:prstGeom prst="rect">
            <a:avLst/>
          </a:prstGeom>
          <a:noFill/>
        </p:spPr>
        <p:txBody>
          <a:bodyPr wrap="non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SETUP NEAR </a:t>
            </a:r>
          </a:p>
          <a:p>
            <a:pPr algn="ctr"/>
            <a:r>
              <a:rPr lang="en-US" sz="2400" b="1" dirty="0">
                <a:solidFill>
                  <a:schemeClr val="bg1"/>
                </a:solidFill>
                <a:latin typeface="Times New Roman" panose="02020603050405020304" pitchFamily="18" charset="0"/>
                <a:cs typeface="Times New Roman" panose="02020603050405020304" pitchFamily="18" charset="0"/>
              </a:rPr>
              <a:t>SMART WATCH</a:t>
            </a:r>
            <a:endParaRPr lang="en-IN" sz="2400" b="1"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9" name="AutoShape 2">
            <a:extLst>
              <a:ext uri="{FF2B5EF4-FFF2-40B4-BE49-F238E27FC236}">
                <a16:creationId xmlns:a16="http://schemas.microsoft.com/office/drawing/2014/main" id="{578EA67C-28CD-41D4-827E-E8B5EDEC16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449A1F8A-BE80-4E44-A0DB-A97B64118212}"/>
              </a:ext>
            </a:extLst>
          </p:cNvPr>
          <p:cNvPicPr>
            <a:picLocks noChangeAspect="1"/>
          </p:cNvPicPr>
          <p:nvPr/>
        </p:nvPicPr>
        <p:blipFill>
          <a:blip r:embed="rId6"/>
          <a:stretch>
            <a:fillRect/>
          </a:stretch>
        </p:blipFill>
        <p:spPr>
          <a:xfrm rot="5400000">
            <a:off x="-716266" y="2850629"/>
            <a:ext cx="4326651" cy="2737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B1F5F398-7AEB-423A-B21B-24A01A614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6165" y="1589240"/>
            <a:ext cx="4690369" cy="4892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D2775786-04A4-4C0A-A439-A16A1A2C53E8}"/>
              </a:ext>
            </a:extLst>
          </p:cNvPr>
          <p:cNvPicPr>
            <a:picLocks noChangeAspect="1"/>
          </p:cNvPicPr>
          <p:nvPr/>
        </p:nvPicPr>
        <p:blipFill>
          <a:blip r:embed="rId8"/>
          <a:stretch>
            <a:fillRect/>
          </a:stretch>
        </p:blipFill>
        <p:spPr>
          <a:xfrm>
            <a:off x="2984417" y="4065587"/>
            <a:ext cx="4470863" cy="24165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0140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5">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6"/>
          <a:srcRect/>
          <a:stretch>
            <a:fillRect/>
          </a:stretch>
        </p:blipFill>
        <p:spPr bwMode="auto">
          <a:xfrm>
            <a:off x="11353800" y="0"/>
            <a:ext cx="838200" cy="838200"/>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3539088"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600" smtClean="0">
                <a:solidFill>
                  <a:schemeClr val="bg1"/>
                </a:solidFill>
              </a:rPr>
              <a:t>11</a:t>
            </a:fld>
            <a:endParaRPr lang="en-IN" dirty="0">
              <a:solidFill>
                <a:schemeClr val="bg1"/>
              </a:solidFill>
            </a:endParaRPr>
          </a:p>
        </p:txBody>
      </p:sp>
      <p:sp>
        <p:nvSpPr>
          <p:cNvPr id="7" name="TextBox 6">
            <a:extLst>
              <a:ext uri="{FF2B5EF4-FFF2-40B4-BE49-F238E27FC236}">
                <a16:creationId xmlns:a16="http://schemas.microsoft.com/office/drawing/2014/main" id="{2228E04D-7FBA-4451-B6C1-055E941D4F09}"/>
              </a:ext>
            </a:extLst>
          </p:cNvPr>
          <p:cNvSpPr txBox="1"/>
          <p:nvPr/>
        </p:nvSpPr>
        <p:spPr>
          <a:xfrm>
            <a:off x="1488591" y="182563"/>
            <a:ext cx="2201244" cy="1569660"/>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VIDEO</a:t>
            </a:r>
            <a:endParaRPr lang="en-US" sz="1800" b="1" dirty="0">
              <a:solidFill>
                <a:schemeClr val="bg1"/>
              </a:solidFill>
              <a:latin typeface="Times New Roman" panose="02020603050405020304" pitchFamily="18" charset="0"/>
              <a:cs typeface="Times New Roman" panose="02020603050405020304" pitchFamily="18" charset="0"/>
            </a:endParaRPr>
          </a:p>
          <a:p>
            <a:r>
              <a:rPr lang="en-US" sz="4800" b="1" dirty="0">
                <a:solidFill>
                  <a:schemeClr val="bg1"/>
                </a:solidFill>
                <a:latin typeface="Times New Roman" panose="02020603050405020304" pitchFamily="18" charset="0"/>
                <a:cs typeface="Times New Roman" panose="02020603050405020304" pitchFamily="18" charset="0"/>
              </a:rPr>
              <a:t> </a:t>
            </a:r>
            <a:endParaRPr lang="en-IN" dirty="0"/>
          </a:p>
        </p:txBody>
      </p:sp>
      <p:pic>
        <p:nvPicPr>
          <p:cNvPr id="4" name="VID-20210620-WA0014">
            <a:hlinkClick r:id="" action="ppaction://media"/>
            <a:extLst>
              <a:ext uri="{FF2B5EF4-FFF2-40B4-BE49-F238E27FC236}">
                <a16:creationId xmlns:a16="http://schemas.microsoft.com/office/drawing/2014/main" id="{F32C993B-7AF2-4072-9366-2D41FCB622B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 y="1109908"/>
            <a:ext cx="12191998" cy="5411875"/>
          </a:xfrm>
          <a:prstGeom prst="rect">
            <a:avLst/>
          </a:prstGeom>
        </p:spPr>
      </p:pic>
    </p:spTree>
    <p:extLst>
      <p:ext uri="{BB962C8B-B14F-4D97-AF65-F5344CB8AC3E}">
        <p14:creationId xmlns:p14="http://schemas.microsoft.com/office/powerpoint/2010/main" val="18787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sp>
        <p:nvSpPr>
          <p:cNvPr id="4" name="TextBox 3">
            <a:extLst>
              <a:ext uri="{FF2B5EF4-FFF2-40B4-BE49-F238E27FC236}">
                <a16:creationId xmlns:a16="http://schemas.microsoft.com/office/drawing/2014/main" id="{D8708A99-1C5C-4032-8E32-7EB99FB699E9}"/>
              </a:ext>
            </a:extLst>
          </p:cNvPr>
          <p:cNvSpPr txBox="1"/>
          <p:nvPr/>
        </p:nvSpPr>
        <p:spPr>
          <a:xfrm>
            <a:off x="1455938" y="239389"/>
            <a:ext cx="5004896" cy="830997"/>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DELIVERABLES</a:t>
            </a:r>
            <a:endParaRPr lang="en-IN" sz="4800" b="1" dirty="0">
              <a:solidFill>
                <a:schemeClr val="bg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2908773"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600" smtClean="0">
                <a:solidFill>
                  <a:schemeClr val="bg1"/>
                </a:solidFill>
              </a:rPr>
              <a:t>12</a:t>
            </a:fld>
            <a:endParaRPr lang="en-IN" dirty="0">
              <a:solidFill>
                <a:schemeClr val="bg1"/>
              </a:solidFill>
            </a:endParaRPr>
          </a:p>
        </p:txBody>
      </p:sp>
      <p:sp>
        <p:nvSpPr>
          <p:cNvPr id="3" name="TextBox 2">
            <a:extLst>
              <a:ext uri="{FF2B5EF4-FFF2-40B4-BE49-F238E27FC236}">
                <a16:creationId xmlns:a16="http://schemas.microsoft.com/office/drawing/2014/main" id="{F8DF2BD1-4A14-4C1D-80DE-EFA9D479D366}"/>
              </a:ext>
            </a:extLst>
          </p:cNvPr>
          <p:cNvSpPr txBox="1"/>
          <p:nvPr/>
        </p:nvSpPr>
        <p:spPr>
          <a:xfrm>
            <a:off x="243435" y="3545474"/>
            <a:ext cx="10720371" cy="2585323"/>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IN" sz="3600" dirty="0">
                <a:solidFill>
                  <a:schemeClr val="bg1"/>
                </a:solidFill>
                <a:latin typeface="Times New Roman" panose="02020603050405020304" pitchFamily="18" charset="0"/>
                <a:cs typeface="Times New Roman" panose="02020603050405020304" pitchFamily="18" charset="0"/>
              </a:rPr>
              <a:t>A smart Wristband</a:t>
            </a:r>
            <a:r>
              <a:rPr lang="en-IN" sz="3600" baseline="0" dirty="0">
                <a:solidFill>
                  <a:schemeClr val="bg1"/>
                </a:solidFill>
                <a:latin typeface="Times New Roman" panose="02020603050405020304" pitchFamily="18" charset="0"/>
                <a:cs typeface="Times New Roman" panose="02020603050405020304" pitchFamily="18" charset="0"/>
              </a:rPr>
              <a:t> to control the functions of the </a:t>
            </a:r>
          </a:p>
          <a:p>
            <a:pPr marR="0" lvl="0" algn="l" defTabSz="914400" rtl="0" eaLnBrk="1" fontAlgn="auto" latinLnBrk="0" hangingPunct="1">
              <a:lnSpc>
                <a:spcPct val="100000"/>
              </a:lnSpc>
              <a:spcBef>
                <a:spcPts val="0"/>
              </a:spcBef>
              <a:spcAft>
                <a:spcPts val="0"/>
              </a:spcAft>
              <a:buClrTx/>
              <a:buSzTx/>
              <a:tabLst/>
              <a:defRPr/>
            </a:pPr>
            <a:r>
              <a:rPr lang="en-IN" sz="3600" dirty="0">
                <a:solidFill>
                  <a:schemeClr val="bg1"/>
                </a:solidFill>
                <a:latin typeface="Times New Roman" panose="02020603050405020304" pitchFamily="18" charset="0"/>
                <a:cs typeface="Times New Roman" panose="02020603050405020304" pitchFamily="18" charset="0"/>
              </a:rPr>
              <a:t>    </a:t>
            </a:r>
            <a:r>
              <a:rPr lang="en-IN" sz="3600" baseline="0" dirty="0">
                <a:solidFill>
                  <a:schemeClr val="bg1"/>
                </a:solidFill>
                <a:latin typeface="Times New Roman" panose="02020603050405020304" pitchFamily="18" charset="0"/>
                <a:cs typeface="Times New Roman" panose="02020603050405020304" pitchFamily="18" charset="0"/>
              </a:rPr>
              <a:t>light bulb and fan through slide bar, voice and gesture.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IN" sz="3600" baseline="0" dirty="0">
              <a:solidFill>
                <a:schemeClr val="bg1"/>
              </a:solidFill>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IN" sz="3600" dirty="0">
                <a:solidFill>
                  <a:schemeClr val="bg1"/>
                </a:solidFill>
                <a:latin typeface="Times New Roman" panose="02020603050405020304" pitchFamily="18" charset="0"/>
                <a:cs typeface="Times New Roman" panose="02020603050405020304" pitchFamily="18" charset="0"/>
              </a:rPr>
              <a:t>Technical paper writing.</a:t>
            </a:r>
          </a:p>
          <a:p>
            <a:endParaRPr lang="en-IN" dirty="0"/>
          </a:p>
        </p:txBody>
      </p:sp>
      <p:sp>
        <p:nvSpPr>
          <p:cNvPr id="7" name="TextBox 6">
            <a:extLst>
              <a:ext uri="{FF2B5EF4-FFF2-40B4-BE49-F238E27FC236}">
                <a16:creationId xmlns:a16="http://schemas.microsoft.com/office/drawing/2014/main" id="{3DC18BEE-16E9-4B1C-8632-AB591DFB918A}"/>
              </a:ext>
            </a:extLst>
          </p:cNvPr>
          <p:cNvSpPr txBox="1"/>
          <p:nvPr/>
        </p:nvSpPr>
        <p:spPr>
          <a:xfrm>
            <a:off x="243435" y="1301973"/>
            <a:ext cx="1351652" cy="523220"/>
          </a:xfrm>
          <a:prstGeom prst="rect">
            <a:avLst/>
          </a:prstGeom>
          <a:noFill/>
        </p:spPr>
        <p:txBody>
          <a:bodyPr wrap="none" rtlCol="0">
            <a:spAutoFit/>
          </a:bodyPr>
          <a:lstStyle/>
          <a:p>
            <a:r>
              <a:rPr lang="en-US" sz="2800" b="1" u="sng" dirty="0">
                <a:solidFill>
                  <a:schemeClr val="bg1"/>
                </a:solidFill>
                <a:latin typeface="Times New Roman" panose="02020603050405020304" pitchFamily="18" charset="0"/>
                <a:cs typeface="Times New Roman" panose="02020603050405020304" pitchFamily="18" charset="0"/>
              </a:rPr>
              <a:t>Phase 1</a:t>
            </a:r>
            <a:endParaRPr lang="en-IN" sz="2000" b="1" u="sng"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1EAEC9F-1EF5-4768-8FAD-81D25FC8F87C}"/>
              </a:ext>
            </a:extLst>
          </p:cNvPr>
          <p:cNvSpPr txBox="1"/>
          <p:nvPr/>
        </p:nvSpPr>
        <p:spPr>
          <a:xfrm>
            <a:off x="243435" y="2857527"/>
            <a:ext cx="1351652" cy="523220"/>
          </a:xfrm>
          <a:prstGeom prst="rect">
            <a:avLst/>
          </a:prstGeom>
          <a:noFill/>
        </p:spPr>
        <p:txBody>
          <a:bodyPr wrap="none" rtlCol="0">
            <a:spAutoFit/>
          </a:bodyPr>
          <a:lstStyle/>
          <a:p>
            <a:r>
              <a:rPr lang="en-US" sz="2800" b="1" u="sng" dirty="0">
                <a:solidFill>
                  <a:schemeClr val="bg1"/>
                </a:solidFill>
                <a:latin typeface="Times New Roman" panose="02020603050405020304" pitchFamily="18" charset="0"/>
                <a:cs typeface="Times New Roman" panose="02020603050405020304" pitchFamily="18" charset="0"/>
              </a:rPr>
              <a:t>Phase 2</a:t>
            </a:r>
            <a:endParaRPr lang="en-IN" b="1" u="sng"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F968C05-2261-4834-9E00-F5DF570FE0E2}"/>
              </a:ext>
            </a:extLst>
          </p:cNvPr>
          <p:cNvSpPr txBox="1"/>
          <p:nvPr/>
        </p:nvSpPr>
        <p:spPr>
          <a:xfrm>
            <a:off x="291267" y="2021912"/>
            <a:ext cx="10918566" cy="646331"/>
          </a:xfrm>
          <a:prstGeom prst="rect">
            <a:avLst/>
          </a:prstGeom>
          <a:noFill/>
        </p:spPr>
        <p:txBody>
          <a:bodyPr wrap="none" rtlCol="0">
            <a:spAutoFit/>
          </a:bodyPr>
          <a:lstStyle/>
          <a:p>
            <a:pPr marL="457200" indent="-457200">
              <a:buFont typeface="Wingdings" panose="05000000000000000000" pitchFamily="2" charset="2"/>
              <a:buChar char="q"/>
            </a:pPr>
            <a:r>
              <a:rPr lang="en-US" sz="3600" dirty="0">
                <a:solidFill>
                  <a:schemeClr val="bg1"/>
                </a:solidFill>
                <a:latin typeface="Times New Roman" panose="02020603050405020304" pitchFamily="18" charset="0"/>
                <a:cs typeface="Times New Roman" panose="02020603050405020304" pitchFamily="18" charset="0"/>
              </a:rPr>
              <a:t>Controlling of led through a Slide Bar using Blynk App</a:t>
            </a:r>
            <a:endParaRPr lang="en-IN"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9920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sp>
        <p:nvSpPr>
          <p:cNvPr id="4" name="TextBox 3">
            <a:extLst>
              <a:ext uri="{FF2B5EF4-FFF2-40B4-BE49-F238E27FC236}">
                <a16:creationId xmlns:a16="http://schemas.microsoft.com/office/drawing/2014/main" id="{D8708A99-1C5C-4032-8E32-7EB99FB699E9}"/>
              </a:ext>
            </a:extLst>
          </p:cNvPr>
          <p:cNvSpPr txBox="1"/>
          <p:nvPr/>
        </p:nvSpPr>
        <p:spPr>
          <a:xfrm>
            <a:off x="1455937" y="249631"/>
            <a:ext cx="4570482" cy="830997"/>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REFERENCES</a:t>
            </a:r>
            <a:r>
              <a:rPr lang="en-US" sz="4800" b="1" dirty="0">
                <a:latin typeface="Garamond" panose="02020404030301010803" pitchFamily="18" charset="0"/>
              </a:rPr>
              <a:t> </a:t>
            </a:r>
            <a:endParaRPr lang="en-IN" sz="4800" b="1" dirty="0">
              <a:solidFill>
                <a:schemeClr val="bg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4098381"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400" smtClean="0">
                <a:solidFill>
                  <a:schemeClr val="bg1"/>
                </a:solidFill>
              </a:rPr>
              <a:t>13</a:t>
            </a:fld>
            <a:endParaRPr lang="en-IN" dirty="0">
              <a:solidFill>
                <a:schemeClr val="bg1"/>
              </a:solidFill>
            </a:endParaRPr>
          </a:p>
        </p:txBody>
      </p:sp>
      <p:sp>
        <p:nvSpPr>
          <p:cNvPr id="3" name="TextBox 2">
            <a:extLst>
              <a:ext uri="{FF2B5EF4-FFF2-40B4-BE49-F238E27FC236}">
                <a16:creationId xmlns:a16="http://schemas.microsoft.com/office/drawing/2014/main" id="{95AA05C1-7827-4BCE-B519-82808E8DFE7D}"/>
              </a:ext>
            </a:extLst>
          </p:cNvPr>
          <p:cNvSpPr txBox="1"/>
          <p:nvPr/>
        </p:nvSpPr>
        <p:spPr>
          <a:xfrm>
            <a:off x="88776" y="1259875"/>
            <a:ext cx="11496583" cy="5847755"/>
          </a:xfrm>
          <a:prstGeom prst="rect">
            <a:avLst/>
          </a:prstGeom>
          <a:noFill/>
        </p:spPr>
        <p:txBody>
          <a:bodyPr wrap="square" rtlCol="0">
            <a:spAutoFit/>
          </a:bodyPr>
          <a:lstStyle/>
          <a:p>
            <a:pPr algn="just"/>
            <a:r>
              <a:rPr lang="en-IN" sz="1600" dirty="0">
                <a:solidFill>
                  <a:schemeClr val="bg1"/>
                </a:solidFill>
                <a:latin typeface="Times New Roman" panose="02020603050405020304" pitchFamily="18" charset="0"/>
                <a:cs typeface="Times New Roman" panose="02020603050405020304" pitchFamily="18" charset="0"/>
              </a:rPr>
              <a:t>[1]Assad Mohammed , Amar </a:t>
            </a:r>
            <a:r>
              <a:rPr lang="en-IN" sz="1600" dirty="0" err="1">
                <a:solidFill>
                  <a:schemeClr val="bg1"/>
                </a:solidFill>
                <a:latin typeface="Times New Roman" panose="02020603050405020304" pitchFamily="18" charset="0"/>
                <a:cs typeface="Times New Roman" panose="02020603050405020304" pitchFamily="18" charset="0"/>
              </a:rPr>
              <a:t>Seeam</a:t>
            </a:r>
            <a:r>
              <a:rPr lang="en-IN" sz="1600" dirty="0">
                <a:solidFill>
                  <a:schemeClr val="bg1"/>
                </a:solidFill>
                <a:latin typeface="Times New Roman" panose="02020603050405020304" pitchFamily="18" charset="0"/>
                <a:cs typeface="Times New Roman" panose="02020603050405020304" pitchFamily="18" charset="0"/>
              </a:rPr>
              <a:t> , Xavier </a:t>
            </a:r>
            <a:r>
              <a:rPr lang="en-IN" sz="1600" dirty="0" err="1">
                <a:solidFill>
                  <a:schemeClr val="bg1"/>
                </a:solidFill>
                <a:latin typeface="Times New Roman" panose="02020603050405020304" pitchFamily="18" charset="0"/>
                <a:cs typeface="Times New Roman" panose="02020603050405020304" pitchFamily="18" charset="0"/>
              </a:rPr>
              <a:t>Bellekens</a:t>
            </a:r>
            <a:r>
              <a:rPr lang="en-IN" sz="1600" dirty="0">
                <a:solidFill>
                  <a:schemeClr val="bg1"/>
                </a:solidFill>
                <a:latin typeface="Times New Roman" panose="02020603050405020304" pitchFamily="18" charset="0"/>
                <a:cs typeface="Times New Roman" panose="02020603050405020304" pitchFamily="18" charset="0"/>
              </a:rPr>
              <a:t> z, Kamila </a:t>
            </a:r>
            <a:r>
              <a:rPr lang="en-IN" sz="1600" dirty="0" err="1">
                <a:solidFill>
                  <a:schemeClr val="bg1"/>
                </a:solidFill>
                <a:latin typeface="Times New Roman" panose="02020603050405020304" pitchFamily="18" charset="0"/>
                <a:cs typeface="Times New Roman" panose="02020603050405020304" pitchFamily="18" charset="0"/>
              </a:rPr>
              <a:t>Nieradzinska</a:t>
            </a:r>
            <a:r>
              <a:rPr lang="en-IN" sz="1600" dirty="0">
                <a:solidFill>
                  <a:schemeClr val="bg1"/>
                </a:solidFill>
                <a:latin typeface="Times New Roman" panose="02020603050405020304" pitchFamily="18" charset="0"/>
                <a:cs typeface="Times New Roman" panose="02020603050405020304" pitchFamily="18" charset="0"/>
              </a:rPr>
              <a:t> x, </a:t>
            </a:r>
            <a:r>
              <a:rPr lang="en-IN" sz="1600" dirty="0" err="1">
                <a:solidFill>
                  <a:schemeClr val="bg1"/>
                </a:solidFill>
                <a:latin typeface="Times New Roman" panose="02020603050405020304" pitchFamily="18" charset="0"/>
                <a:cs typeface="Times New Roman" panose="02020603050405020304" pitchFamily="18" charset="0"/>
              </a:rPr>
              <a:t>Visham</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Ramsurrun</a:t>
            </a:r>
            <a:r>
              <a:rPr lang="en-IN" sz="1600" dirty="0">
                <a:solidFill>
                  <a:schemeClr val="bg1"/>
                </a:solidFill>
                <a:latin typeface="Times New Roman" panose="02020603050405020304" pitchFamily="18" charset="0"/>
                <a:cs typeface="Times New Roman" panose="02020603050405020304" pitchFamily="18" charset="0"/>
              </a:rPr>
              <a:t> , “</a:t>
            </a:r>
            <a:r>
              <a:rPr lang="en-US" sz="1600" dirty="0">
                <a:solidFill>
                  <a:schemeClr val="bg1"/>
                </a:solidFill>
                <a:latin typeface="Times New Roman" panose="02020603050405020304" pitchFamily="18" charset="0"/>
                <a:cs typeface="Times New Roman" panose="02020603050405020304" pitchFamily="18" charset="0"/>
              </a:rPr>
              <a:t>Gesture based IoT Light Control for Smart Clothing” , 2016 IEEE International Conference on Emerging Technologies and Innovative Business Practices for the Transformation of </a:t>
            </a:r>
            <a:r>
              <a:rPr lang="en-IN" sz="1600" dirty="0">
                <a:solidFill>
                  <a:schemeClr val="bg1"/>
                </a:solidFill>
                <a:latin typeface="Times New Roman" panose="02020603050405020304" pitchFamily="18" charset="0"/>
                <a:cs typeface="Times New Roman" panose="02020603050405020304" pitchFamily="18" charset="0"/>
              </a:rPr>
              <a:t>Societies (</a:t>
            </a:r>
            <a:r>
              <a:rPr lang="en-IN" sz="1600" dirty="0" err="1">
                <a:solidFill>
                  <a:schemeClr val="bg1"/>
                </a:solidFill>
                <a:latin typeface="Times New Roman" panose="02020603050405020304" pitchFamily="18" charset="0"/>
                <a:cs typeface="Times New Roman" panose="02020603050405020304" pitchFamily="18" charset="0"/>
              </a:rPr>
              <a:t>EmergiTech</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Avaliable</a:t>
            </a:r>
            <a:r>
              <a:rPr lang="en-IN" sz="1600" dirty="0">
                <a:solidFill>
                  <a:schemeClr val="bg1"/>
                </a:solidFill>
                <a:latin typeface="Times New Roman" panose="02020603050405020304" pitchFamily="18" charset="0"/>
                <a:cs typeface="Times New Roman" panose="02020603050405020304" pitchFamily="18" charset="0"/>
              </a:rPr>
              <a:t> online: </a:t>
            </a:r>
            <a:r>
              <a:rPr lang="en-IN" sz="1600" u="sng" dirty="0">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10.1109/EmergiTech.2016.7737326</a:t>
            </a:r>
            <a:endParaRPr lang="en-IN" sz="1600" u="sng" dirty="0">
              <a:solidFill>
                <a:schemeClr val="bg1"/>
              </a:solidFill>
              <a:latin typeface="Times New Roman" panose="02020603050405020304" pitchFamily="18" charset="0"/>
              <a:cs typeface="Times New Roman" panose="02020603050405020304" pitchFamily="18" charset="0"/>
            </a:endParaRPr>
          </a:p>
          <a:p>
            <a:pPr algn="just"/>
            <a:endParaRPr lang="en-IN" sz="1600" u="sng" dirty="0">
              <a:solidFill>
                <a:schemeClr val="bg1"/>
              </a:solidFill>
              <a:latin typeface="Times New Roman" panose="02020603050405020304" pitchFamily="18" charset="0"/>
              <a:cs typeface="Times New Roman" panose="02020603050405020304" pitchFamily="18" charset="0"/>
            </a:endParaRPr>
          </a:p>
          <a:p>
            <a:pPr algn="just"/>
            <a:r>
              <a:rPr lang="en-IN" sz="1600" u="sng" dirty="0">
                <a:solidFill>
                  <a:schemeClr val="bg1"/>
                </a:solidFill>
                <a:latin typeface="Times New Roman" panose="02020603050405020304" pitchFamily="18" charset="0"/>
                <a:cs typeface="Times New Roman" panose="02020603050405020304" pitchFamily="18" charset="0"/>
              </a:rPr>
              <a:t>[2]</a:t>
            </a:r>
            <a:r>
              <a:rPr lang="en-IN" sz="1600" dirty="0">
                <a:solidFill>
                  <a:schemeClr val="bg1"/>
                </a:solidFill>
                <a:latin typeface="Times New Roman" panose="02020603050405020304" pitchFamily="18" charset="0"/>
                <a:cs typeface="Times New Roman" panose="02020603050405020304" pitchFamily="18" charset="0"/>
              </a:rPr>
              <a:t> Sajid </a:t>
            </a:r>
            <a:r>
              <a:rPr lang="en-IN" sz="1600" dirty="0" err="1">
                <a:solidFill>
                  <a:schemeClr val="bg1"/>
                </a:solidFill>
                <a:latin typeface="Times New Roman" panose="02020603050405020304" pitchFamily="18" charset="0"/>
                <a:cs typeface="Times New Roman" panose="02020603050405020304" pitchFamily="18" charset="0"/>
              </a:rPr>
              <a:t>Nagarboudi</a:t>
            </a:r>
            <a:r>
              <a:rPr lang="en-IN" sz="1600" dirty="0">
                <a:solidFill>
                  <a:schemeClr val="bg1"/>
                </a:solidFill>
                <a:latin typeface="Times New Roman" panose="02020603050405020304" pitchFamily="18" charset="0"/>
                <a:cs typeface="Times New Roman" panose="02020603050405020304" pitchFamily="18" charset="0"/>
              </a:rPr>
              <a:t> Patel a, </a:t>
            </a:r>
            <a:r>
              <a:rPr lang="en-IN" sz="1600" dirty="0" err="1">
                <a:solidFill>
                  <a:schemeClr val="bg1"/>
                </a:solidFill>
                <a:latin typeface="Times New Roman" panose="02020603050405020304" pitchFamily="18" charset="0"/>
                <a:cs typeface="Times New Roman" panose="02020603050405020304" pitchFamily="18" charset="0"/>
              </a:rPr>
              <a:t>R.D.Salagarb</a:t>
            </a:r>
            <a:r>
              <a:rPr lang="en-IN" sz="16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A Review on </a:t>
            </a:r>
            <a:r>
              <a:rPr lang="en-US" sz="1600" dirty="0" err="1">
                <a:solidFill>
                  <a:schemeClr val="bg1"/>
                </a:solidFill>
                <a:latin typeface="Times New Roman" panose="02020603050405020304" pitchFamily="18" charset="0"/>
                <a:cs typeface="Times New Roman" panose="02020603050405020304" pitchFamily="18" charset="0"/>
              </a:rPr>
              <a:t>Iot</a:t>
            </a:r>
            <a:r>
              <a:rPr lang="en-US" sz="1600" dirty="0">
                <a:solidFill>
                  <a:schemeClr val="bg1"/>
                </a:solidFill>
                <a:latin typeface="Times New Roman" panose="02020603050405020304" pitchFamily="18" charset="0"/>
                <a:cs typeface="Times New Roman" panose="02020603050405020304" pitchFamily="18" charset="0"/>
              </a:rPr>
              <a:t> Light Control for Smart Clothing using Gesture Control”</a:t>
            </a:r>
          </a:p>
          <a:p>
            <a:pPr algn="just"/>
            <a:r>
              <a:rPr lang="en-US" sz="1600" dirty="0">
                <a:solidFill>
                  <a:schemeClr val="bg1"/>
                </a:solidFill>
                <a:latin typeface="Times New Roman" panose="02020603050405020304" pitchFamily="18" charset="0"/>
                <a:cs typeface="Times New Roman" panose="02020603050405020304" pitchFamily="18" charset="0"/>
              </a:rPr>
              <a:t>International Journal of Innovative and Emerging Research in Engineering Volume 4, Issue 6, 2017.</a:t>
            </a:r>
          </a:p>
          <a:p>
            <a:pPr algn="just"/>
            <a:endParaRPr lang="en-US" sz="1600" dirty="0">
              <a:solidFill>
                <a:schemeClr val="bg1"/>
              </a:solidFill>
              <a:latin typeface="Times New Roman" panose="02020603050405020304" pitchFamily="18" charset="0"/>
              <a:cs typeface="Times New Roman" panose="02020603050405020304" pitchFamily="18" charset="0"/>
            </a:endParaRPr>
          </a:p>
          <a:p>
            <a:pPr algn="just"/>
            <a:r>
              <a:rPr lang="en-US" sz="1600" dirty="0">
                <a:solidFill>
                  <a:schemeClr val="bg1"/>
                </a:solidFill>
                <a:latin typeface="Times New Roman" panose="02020603050405020304" pitchFamily="18" charset="0"/>
                <a:cs typeface="Times New Roman" panose="02020603050405020304" pitchFamily="18" charset="0"/>
              </a:rPr>
              <a:t>[3]</a:t>
            </a:r>
            <a:r>
              <a:rPr lang="en-IN" sz="1600" dirty="0">
                <a:solidFill>
                  <a:schemeClr val="bg1"/>
                </a:solidFill>
                <a:latin typeface="Times New Roman" panose="02020603050405020304" pitchFamily="18" charset="0"/>
                <a:cs typeface="Times New Roman" panose="02020603050405020304" pitchFamily="18" charset="0"/>
              </a:rPr>
              <a:t> Yash </a:t>
            </a:r>
            <a:r>
              <a:rPr lang="en-IN" sz="1600" dirty="0" err="1">
                <a:solidFill>
                  <a:schemeClr val="bg1"/>
                </a:solidFill>
                <a:latin typeface="Times New Roman" panose="02020603050405020304" pitchFamily="18" charset="0"/>
                <a:cs typeface="Times New Roman" panose="02020603050405020304" pitchFamily="18" charset="0"/>
              </a:rPr>
              <a:t>Govilkar</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Dr.</a:t>
            </a:r>
            <a:r>
              <a:rPr lang="en-IN" sz="1600" dirty="0">
                <a:solidFill>
                  <a:schemeClr val="bg1"/>
                </a:solidFill>
                <a:latin typeface="Times New Roman" panose="02020603050405020304" pitchFamily="18" charset="0"/>
                <a:cs typeface="Times New Roman" panose="02020603050405020304" pitchFamily="18" charset="0"/>
              </a:rPr>
              <a:t> Rupesh Jaiswal , “</a:t>
            </a:r>
            <a:r>
              <a:rPr lang="en-US" sz="1600" dirty="0">
                <a:solidFill>
                  <a:schemeClr val="bg1"/>
                </a:solidFill>
                <a:latin typeface="Times New Roman" panose="02020603050405020304" pitchFamily="18" charset="0"/>
                <a:cs typeface="Times New Roman" panose="02020603050405020304" pitchFamily="18" charset="0"/>
              </a:rPr>
              <a:t>A Gesture Based Home Automation System” , International Journal for Research in Applied Science &amp; Engineering Technology (IJRASET</a:t>
            </a:r>
            <a:r>
              <a:rPr lang="en-US" sz="1600" b="1" dirty="0">
                <a:solidFill>
                  <a:schemeClr val="bg1"/>
                </a:solidFill>
                <a:latin typeface="Times New Roman" panose="02020603050405020304" pitchFamily="18" charset="0"/>
                <a:cs typeface="Times New Roman" panose="02020603050405020304" pitchFamily="18" charset="0"/>
              </a:rPr>
              <a:t>),</a:t>
            </a:r>
            <a:r>
              <a:rPr lang="en-US" sz="1600" i="1" dirty="0">
                <a:solidFill>
                  <a:schemeClr val="bg1"/>
                </a:solidFill>
                <a:latin typeface="Times New Roman" panose="02020603050405020304" pitchFamily="18" charset="0"/>
                <a:cs typeface="Times New Roman" panose="02020603050405020304" pitchFamily="18" charset="0"/>
              </a:rPr>
              <a:t> Volume 7 Issue XI, Nov 2019, </a:t>
            </a:r>
            <a:r>
              <a:rPr lang="en-US" sz="1600" dirty="0">
                <a:solidFill>
                  <a:schemeClr val="bg1"/>
                </a:solidFill>
                <a:latin typeface="Times New Roman" panose="02020603050405020304" pitchFamily="18" charset="0"/>
                <a:cs typeface="Times New Roman" panose="02020603050405020304" pitchFamily="18" charset="0"/>
              </a:rPr>
              <a:t>Available online: </a:t>
            </a:r>
            <a:r>
              <a:rPr lang="en-IN" sz="1600" dirty="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http://doi.org/10.22214/ijraset.2019.11081</a:t>
            </a:r>
            <a:endParaRPr lang="en-IN" sz="1600" dirty="0">
              <a:solidFill>
                <a:schemeClr val="bg1"/>
              </a:solidFill>
              <a:latin typeface="Times New Roman" panose="02020603050405020304" pitchFamily="18" charset="0"/>
              <a:cs typeface="Times New Roman" panose="02020603050405020304" pitchFamily="18" charset="0"/>
            </a:endParaRPr>
          </a:p>
          <a:p>
            <a:pPr algn="just"/>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IN" sz="1600" dirty="0">
                <a:solidFill>
                  <a:schemeClr val="bg1"/>
                </a:solidFill>
                <a:latin typeface="Times New Roman" panose="02020603050405020304" pitchFamily="18" charset="0"/>
                <a:cs typeface="Times New Roman" panose="02020603050405020304" pitchFamily="18" charset="0"/>
              </a:rPr>
              <a:t>[4] </a:t>
            </a:r>
            <a:r>
              <a:rPr lang="en-IN" sz="1600" dirty="0" err="1">
                <a:solidFill>
                  <a:schemeClr val="bg1"/>
                </a:solidFill>
                <a:latin typeface="Times New Roman" panose="02020603050405020304" pitchFamily="18" charset="0"/>
                <a:cs typeface="Times New Roman" panose="02020603050405020304" pitchFamily="18" charset="0"/>
              </a:rPr>
              <a:t>Osheen</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Bindroo</a:t>
            </a:r>
            <a:r>
              <a:rPr lang="en-IN" sz="1600" dirty="0">
                <a:solidFill>
                  <a:schemeClr val="bg1"/>
                </a:solidFill>
                <a:latin typeface="Times New Roman" panose="02020603050405020304" pitchFamily="18" charset="0"/>
                <a:cs typeface="Times New Roman" panose="02020603050405020304" pitchFamily="18" charset="0"/>
              </a:rPr>
              <a:t>, Komal Saxena, Sunil Kumar Khatri,  “</a:t>
            </a:r>
            <a:r>
              <a:rPr lang="en-US" sz="1600" dirty="0">
                <a:solidFill>
                  <a:schemeClr val="bg1"/>
                </a:solidFill>
                <a:latin typeface="Times New Roman" panose="02020603050405020304" pitchFamily="18" charset="0"/>
                <a:cs typeface="Times New Roman" panose="02020603050405020304" pitchFamily="18" charset="0"/>
              </a:rPr>
              <a:t>A Wearable NFC Wristband for Remote Home </a:t>
            </a:r>
            <a:r>
              <a:rPr lang="en-IN" sz="1600" dirty="0">
                <a:solidFill>
                  <a:schemeClr val="bg1"/>
                </a:solidFill>
                <a:latin typeface="Times New Roman" panose="02020603050405020304" pitchFamily="18" charset="0"/>
                <a:cs typeface="Times New Roman" panose="02020603050405020304" pitchFamily="18" charset="0"/>
              </a:rPr>
              <a:t>Automation System”, </a:t>
            </a:r>
            <a:r>
              <a:rPr lang="en-US" sz="1600" b="1"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2017 2nd International Conference on Telecommunication and Networks (TEL-NET), Available Online :</a:t>
            </a:r>
            <a:r>
              <a:rPr lang="en-IN" sz="1600" u="sng" dirty="0">
                <a:solidFill>
                  <a:schemeClr val="bg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10.1109/TEL-NET.2017.8343563</a:t>
            </a:r>
            <a:endParaRPr lang="en-IN" sz="1600" u="sng" dirty="0">
              <a:solidFill>
                <a:schemeClr val="bg1"/>
              </a:solidFill>
              <a:latin typeface="Times New Roman" panose="02020603050405020304" pitchFamily="18" charset="0"/>
              <a:cs typeface="Times New Roman" panose="02020603050405020304" pitchFamily="18" charset="0"/>
            </a:endParaRPr>
          </a:p>
          <a:p>
            <a:pPr algn="just"/>
            <a:endParaRPr lang="en-IN" sz="1600" u="sng" dirty="0">
              <a:solidFill>
                <a:schemeClr val="bg1"/>
              </a:solidFill>
              <a:latin typeface="Times New Roman" panose="02020603050405020304" pitchFamily="18" charset="0"/>
              <a:cs typeface="Times New Roman" panose="02020603050405020304" pitchFamily="18" charset="0"/>
            </a:endParaRPr>
          </a:p>
          <a:p>
            <a:pPr algn="just"/>
            <a:r>
              <a:rPr lang="en-IN" sz="1600" dirty="0">
                <a:solidFill>
                  <a:schemeClr val="bg1"/>
                </a:solidFill>
                <a:latin typeface="Times New Roman" panose="02020603050405020304" pitchFamily="18" charset="0"/>
                <a:cs typeface="Times New Roman" panose="02020603050405020304" pitchFamily="18" charset="0"/>
              </a:rPr>
              <a:t>[5] Ravi Kishore </a:t>
            </a:r>
            <a:r>
              <a:rPr lang="en-IN" sz="1600" dirty="0" err="1">
                <a:solidFill>
                  <a:schemeClr val="bg1"/>
                </a:solidFill>
                <a:latin typeface="Times New Roman" panose="02020603050405020304" pitchFamily="18" charset="0"/>
                <a:cs typeface="Times New Roman" panose="02020603050405020304" pitchFamily="18" charset="0"/>
              </a:rPr>
              <a:t>Kodali</a:t>
            </a:r>
            <a:r>
              <a:rPr lang="en-IN" sz="1600" dirty="0">
                <a:solidFill>
                  <a:schemeClr val="bg1"/>
                </a:solidFill>
                <a:latin typeface="Times New Roman" panose="02020603050405020304" pitchFamily="18" charset="0"/>
                <a:cs typeface="Times New Roman" panose="02020603050405020304" pitchFamily="18" charset="0"/>
              </a:rPr>
              <a:t>, Borra </a:t>
            </a:r>
            <a:r>
              <a:rPr lang="en-IN" sz="1600" dirty="0" err="1">
                <a:solidFill>
                  <a:schemeClr val="bg1"/>
                </a:solidFill>
                <a:latin typeface="Times New Roman" panose="02020603050405020304" pitchFamily="18" charset="0"/>
                <a:cs typeface="Times New Roman" panose="02020603050405020304" pitchFamily="18" charset="0"/>
              </a:rPr>
              <a:t>Yatish</a:t>
            </a:r>
            <a:r>
              <a:rPr lang="en-IN" sz="1600" dirty="0">
                <a:solidFill>
                  <a:schemeClr val="bg1"/>
                </a:solidFill>
                <a:latin typeface="Times New Roman" panose="02020603050405020304" pitchFamily="18" charset="0"/>
                <a:cs typeface="Times New Roman" panose="02020603050405020304" pitchFamily="18" charset="0"/>
              </a:rPr>
              <a:t> Krishna Yogi, </a:t>
            </a:r>
            <a:r>
              <a:rPr lang="en-IN" sz="1600" dirty="0" err="1">
                <a:solidFill>
                  <a:schemeClr val="bg1"/>
                </a:solidFill>
                <a:latin typeface="Times New Roman" panose="02020603050405020304" pitchFamily="18" charset="0"/>
                <a:cs typeface="Times New Roman" panose="02020603050405020304" pitchFamily="18" charset="0"/>
              </a:rPr>
              <a:t>Gudibanda</a:t>
            </a:r>
            <a:r>
              <a:rPr lang="en-IN" sz="1600" dirty="0">
                <a:solidFill>
                  <a:schemeClr val="bg1"/>
                </a:solidFill>
                <a:latin typeface="Times New Roman" panose="02020603050405020304" pitchFamily="18" charset="0"/>
                <a:cs typeface="Times New Roman" panose="02020603050405020304" pitchFamily="18" charset="0"/>
              </a:rPr>
              <a:t> Nagesh Sharan Sai, </a:t>
            </a:r>
            <a:r>
              <a:rPr lang="en-IN" sz="1600" dirty="0" err="1">
                <a:solidFill>
                  <a:schemeClr val="bg1"/>
                </a:solidFill>
                <a:latin typeface="Times New Roman" panose="02020603050405020304" pitchFamily="18" charset="0"/>
                <a:cs typeface="Times New Roman" panose="02020603050405020304" pitchFamily="18" charset="0"/>
              </a:rPr>
              <a:t>Jehova</a:t>
            </a:r>
            <a:r>
              <a:rPr lang="en-IN" sz="1600" dirty="0">
                <a:solidFill>
                  <a:schemeClr val="bg1"/>
                </a:solidFill>
                <a:latin typeface="Times New Roman" panose="02020603050405020304" pitchFamily="18" charset="0"/>
                <a:cs typeface="Times New Roman" panose="02020603050405020304" pitchFamily="18" charset="0"/>
              </a:rPr>
              <a:t> Honey </a:t>
            </a:r>
            <a:r>
              <a:rPr lang="en-IN" sz="1600" dirty="0" err="1">
                <a:solidFill>
                  <a:schemeClr val="bg1"/>
                </a:solidFill>
                <a:latin typeface="Times New Roman" panose="02020603050405020304" pitchFamily="18" charset="0"/>
                <a:cs typeface="Times New Roman" panose="02020603050405020304" pitchFamily="18" charset="0"/>
              </a:rPr>
              <a:t>Domma</a:t>
            </a:r>
            <a:r>
              <a:rPr lang="en-IN" sz="16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Implementation of Home Automation Using CoAP</a:t>
            </a:r>
            <a:r>
              <a:rPr lang="en-IN" sz="1600" dirty="0">
                <a:solidFill>
                  <a:schemeClr val="bg1"/>
                </a:solidFill>
                <a:latin typeface="Times New Roman" panose="02020603050405020304" pitchFamily="18" charset="0"/>
                <a:cs typeface="Times New Roman" panose="02020603050405020304" pitchFamily="18" charset="0"/>
              </a:rPr>
              <a:t>”, </a:t>
            </a:r>
            <a:r>
              <a:rPr lang="en-IN" sz="1600" b="0" i="0" dirty="0">
                <a:solidFill>
                  <a:schemeClr val="bg1"/>
                </a:solidFill>
                <a:effectLst/>
                <a:latin typeface="Times New Roman" panose="02020603050405020304" pitchFamily="18" charset="0"/>
                <a:cs typeface="Times New Roman" panose="02020603050405020304" pitchFamily="18" charset="0"/>
              </a:rPr>
              <a:t>28-31 Oct. 2018 </a:t>
            </a:r>
            <a:r>
              <a:rPr lang="en-IN" sz="1600" b="0" u="sng" dirty="0">
                <a:solidFill>
                  <a:schemeClr val="bg1"/>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TENCON 2018 - 2018 IEEE Region 10 </a:t>
            </a:r>
            <a:r>
              <a:rPr lang="en-IN" sz="1600" b="0" dirty="0">
                <a:solidFill>
                  <a:schemeClr val="bg1"/>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Conference</a:t>
            </a:r>
            <a:endParaRPr lang="en-IN" sz="1600" b="0" dirty="0">
              <a:solidFill>
                <a:schemeClr val="bg1"/>
              </a:solidFill>
              <a:effectLst/>
              <a:latin typeface="Times New Roman" panose="02020603050405020304" pitchFamily="18" charset="0"/>
              <a:cs typeface="Times New Roman" panose="02020603050405020304" pitchFamily="18" charset="0"/>
            </a:endParaRPr>
          </a:p>
          <a:p>
            <a:pPr algn="just"/>
            <a:endParaRPr lang="en-IN" sz="1600" dirty="0">
              <a:solidFill>
                <a:schemeClr val="bg1"/>
              </a:solidFill>
              <a:latin typeface="Times New Roman" panose="02020603050405020304" pitchFamily="18" charset="0"/>
              <a:cs typeface="Times New Roman" panose="02020603050405020304" pitchFamily="18" charset="0"/>
            </a:endParaRPr>
          </a:p>
          <a:p>
            <a:pPr algn="just"/>
            <a:r>
              <a:rPr lang="en-IN" sz="1600" dirty="0">
                <a:solidFill>
                  <a:schemeClr val="bg1"/>
                </a:solidFill>
                <a:latin typeface="Times New Roman" panose="02020603050405020304" pitchFamily="18" charset="0"/>
                <a:cs typeface="Times New Roman" panose="02020603050405020304" pitchFamily="18" charset="0"/>
              </a:rPr>
              <a:t>[6] </a:t>
            </a:r>
            <a:r>
              <a:rPr lang="en-IN" sz="1600" dirty="0" err="1">
                <a:solidFill>
                  <a:schemeClr val="bg1"/>
                </a:solidFill>
                <a:latin typeface="Times New Roman" panose="02020603050405020304" pitchFamily="18" charset="0"/>
                <a:cs typeface="Times New Roman" panose="02020603050405020304" pitchFamily="18" charset="0"/>
              </a:rPr>
              <a:t>Kamelya</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Dehghani</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Kohnehshahri</a:t>
            </a:r>
            <a:r>
              <a:rPr lang="en-IN" sz="1600" dirty="0">
                <a:solidFill>
                  <a:schemeClr val="bg1"/>
                </a:solidFill>
                <a:latin typeface="Times New Roman" panose="02020603050405020304" pitchFamily="18" charset="0"/>
                <a:cs typeface="Times New Roman" panose="02020603050405020304" pitchFamily="18" charset="0"/>
              </a:rPr>
              <a:t>, Mohammad Hasan </a:t>
            </a:r>
            <a:r>
              <a:rPr lang="en-IN" sz="1600" dirty="0" err="1">
                <a:solidFill>
                  <a:schemeClr val="bg1"/>
                </a:solidFill>
                <a:latin typeface="Times New Roman" panose="02020603050405020304" pitchFamily="18" charset="0"/>
                <a:cs typeface="Times New Roman" panose="02020603050405020304" pitchFamily="18" charset="0"/>
              </a:rPr>
              <a:t>Kargar</a:t>
            </a:r>
            <a:r>
              <a:rPr lang="en-IN" sz="1600" dirty="0">
                <a:solidFill>
                  <a:schemeClr val="bg1"/>
                </a:solidFill>
                <a:latin typeface="Times New Roman" panose="02020603050405020304" pitchFamily="18" charset="0"/>
                <a:cs typeface="Times New Roman" panose="02020603050405020304" pitchFamily="18" charset="0"/>
              </a:rPr>
              <a:t>, Fatemeh Soleimani-</a:t>
            </a:r>
            <a:r>
              <a:rPr lang="en-IN" sz="1600" dirty="0" err="1">
                <a:solidFill>
                  <a:schemeClr val="bg1"/>
                </a:solidFill>
                <a:latin typeface="Times New Roman" panose="02020603050405020304" pitchFamily="18" charset="0"/>
                <a:cs typeface="Times New Roman" panose="02020603050405020304" pitchFamily="18" charset="0"/>
              </a:rPr>
              <a:t>Roozbahani</a:t>
            </a:r>
            <a:r>
              <a:rPr lang="en-IN" sz="16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The Effect of Using COAP Protocol on Reducing Energy Consumption in Smart Houses</a:t>
            </a:r>
            <a:r>
              <a:rPr lang="en-IN" sz="1600" dirty="0">
                <a:solidFill>
                  <a:schemeClr val="bg1"/>
                </a:solidFill>
                <a:latin typeface="Times New Roman" panose="02020603050405020304" pitchFamily="18" charset="0"/>
                <a:cs typeface="Times New Roman" panose="02020603050405020304" pitchFamily="18" charset="0"/>
              </a:rPr>
              <a:t>”, Sep 8, 2018 </a:t>
            </a:r>
            <a:r>
              <a:rPr lang="en-US" sz="1600" dirty="0">
                <a:solidFill>
                  <a:schemeClr val="bg1"/>
                </a:solidFill>
                <a:latin typeface="Times New Roman" panose="02020603050405020304" pitchFamily="18" charset="0"/>
                <a:cs typeface="Times New Roman" panose="02020603050405020304" pitchFamily="18" charset="0"/>
              </a:rPr>
              <a:t>Int. J. Advanced Networking and Applications Volume: 10Issue: 03Pages: 3843-3852 (2018) ISSN: 0975-0290 </a:t>
            </a:r>
            <a:endParaRPr lang="en-IN" sz="1600" b="0" i="0" u="none" strike="noStrike" kern="1200" baseline="0" dirty="0">
              <a:solidFill>
                <a:schemeClr val="bg1"/>
              </a:solidFill>
              <a:latin typeface="Times New Roman" panose="02020603050405020304" pitchFamily="18" charset="0"/>
              <a:cs typeface="Times New Roman" panose="02020603050405020304" pitchFamily="18" charset="0"/>
            </a:endParaRPr>
          </a:p>
          <a:p>
            <a:pPr algn="just"/>
            <a:endParaRPr lang="en-IN" sz="1800" dirty="0">
              <a:latin typeface="Garamond" panose="02020404030301010803" pitchFamily="18" charset="0"/>
            </a:endParaRPr>
          </a:p>
          <a:p>
            <a:pPr algn="just"/>
            <a:endParaRPr lang="en-IN" dirty="0">
              <a:solidFill>
                <a:schemeClr val="bg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38121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sp>
        <p:nvSpPr>
          <p:cNvPr id="4" name="TextBox 3">
            <a:extLst>
              <a:ext uri="{FF2B5EF4-FFF2-40B4-BE49-F238E27FC236}">
                <a16:creationId xmlns:a16="http://schemas.microsoft.com/office/drawing/2014/main" id="{D8708A99-1C5C-4032-8E32-7EB99FB699E9}"/>
              </a:ext>
            </a:extLst>
          </p:cNvPr>
          <p:cNvSpPr txBox="1"/>
          <p:nvPr/>
        </p:nvSpPr>
        <p:spPr>
          <a:xfrm>
            <a:off x="1455938" y="239389"/>
            <a:ext cx="9411807" cy="830997"/>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PROJECT TIMELINE (PHASE 2)</a:t>
            </a:r>
            <a:endParaRPr lang="en-IN" sz="4800" b="1" dirty="0">
              <a:solidFill>
                <a:schemeClr val="bg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3246124"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400" smtClean="0">
                <a:solidFill>
                  <a:schemeClr val="bg1"/>
                </a:solidFill>
              </a:rPr>
              <a:t>14</a:t>
            </a:fld>
            <a:endParaRPr lang="en-IN" dirty="0">
              <a:solidFill>
                <a:schemeClr val="bg1"/>
              </a:solidFill>
            </a:endParaRPr>
          </a:p>
        </p:txBody>
      </p:sp>
      <p:graphicFrame>
        <p:nvGraphicFramePr>
          <p:cNvPr id="21" name="Table 4">
            <a:extLst>
              <a:ext uri="{FF2B5EF4-FFF2-40B4-BE49-F238E27FC236}">
                <a16:creationId xmlns:a16="http://schemas.microsoft.com/office/drawing/2014/main" id="{88929849-D6BA-4C57-9B80-8E590E96B68F}"/>
              </a:ext>
            </a:extLst>
          </p:cNvPr>
          <p:cNvGraphicFramePr>
            <a:graphicFrameLocks/>
          </p:cNvGraphicFramePr>
          <p:nvPr>
            <p:extLst>
              <p:ext uri="{D42A27DB-BD31-4B8C-83A1-F6EECF244321}">
                <p14:modId xmlns:p14="http://schemas.microsoft.com/office/powerpoint/2010/main" val="1020839827"/>
              </p:ext>
            </p:extLst>
          </p:nvPr>
        </p:nvGraphicFramePr>
        <p:xfrm>
          <a:off x="381740" y="1265387"/>
          <a:ext cx="11512757" cy="5086252"/>
        </p:xfrm>
        <a:graphic>
          <a:graphicData uri="http://schemas.openxmlformats.org/drawingml/2006/table">
            <a:tbl>
              <a:tblPr firstRow="1" bandRow="1">
                <a:tableStyleId>{073A0DAA-6AF3-43AB-8588-CEC1D06C72B9}</a:tableStyleId>
              </a:tblPr>
              <a:tblGrid>
                <a:gridCol w="4412450">
                  <a:extLst>
                    <a:ext uri="{9D8B030D-6E8A-4147-A177-3AD203B41FA5}">
                      <a16:colId xmlns:a16="http://schemas.microsoft.com/office/drawing/2014/main" val="2389754156"/>
                    </a:ext>
                  </a:extLst>
                </a:gridCol>
                <a:gridCol w="3691047">
                  <a:extLst>
                    <a:ext uri="{9D8B030D-6E8A-4147-A177-3AD203B41FA5}">
                      <a16:colId xmlns:a16="http://schemas.microsoft.com/office/drawing/2014/main" val="1816683459"/>
                    </a:ext>
                  </a:extLst>
                </a:gridCol>
                <a:gridCol w="3409260">
                  <a:extLst>
                    <a:ext uri="{9D8B030D-6E8A-4147-A177-3AD203B41FA5}">
                      <a16:colId xmlns:a16="http://schemas.microsoft.com/office/drawing/2014/main" val="2683807600"/>
                    </a:ext>
                  </a:extLst>
                </a:gridCol>
              </a:tblGrid>
              <a:tr h="751818">
                <a:tc>
                  <a:txBody>
                    <a:bodyPr/>
                    <a:lstStyle/>
                    <a:p>
                      <a:pPr algn="ctr"/>
                      <a:r>
                        <a:rPr lang="en-IN" dirty="0">
                          <a:effectLst>
                            <a:outerShdw blurRad="38100" dist="38100" dir="2700000" algn="tl">
                              <a:srgbClr val="000000">
                                <a:alpha val="43137"/>
                              </a:srgbClr>
                            </a:outerShdw>
                          </a:effectLst>
                          <a:latin typeface="Garamond" panose="02020404030301010803" pitchFamily="18" charset="0"/>
                        </a:rPr>
                        <a:t>SCHEDULE</a:t>
                      </a:r>
                    </a:p>
                  </a:txBody>
                  <a:tcPr anchor="ctr"/>
                </a:tc>
                <a:tc>
                  <a:txBody>
                    <a:bodyPr/>
                    <a:lstStyle/>
                    <a:p>
                      <a:pPr algn="ctr"/>
                      <a:r>
                        <a:rPr lang="en-IN" dirty="0">
                          <a:effectLst>
                            <a:outerShdw blurRad="38100" dist="38100" dir="2700000" algn="tl">
                              <a:srgbClr val="000000">
                                <a:alpha val="43137"/>
                              </a:srgbClr>
                            </a:outerShdw>
                          </a:effectLst>
                          <a:latin typeface="Garamond" panose="02020404030301010803" pitchFamily="18" charset="0"/>
                        </a:rPr>
                        <a:t>JUNE</a:t>
                      </a:r>
                    </a:p>
                  </a:txBody>
                  <a:tcPr anchor="ctr"/>
                </a:tc>
                <a:tc>
                  <a:txBody>
                    <a:bodyPr/>
                    <a:lstStyle/>
                    <a:p>
                      <a:pPr algn="ctr"/>
                      <a:r>
                        <a:rPr lang="en-IN" dirty="0">
                          <a:effectLst>
                            <a:outerShdw blurRad="38100" dist="38100" dir="2700000" algn="tl">
                              <a:srgbClr val="000000">
                                <a:alpha val="43137"/>
                              </a:srgbClr>
                            </a:outerShdw>
                          </a:effectLst>
                          <a:latin typeface="Garamond" panose="02020404030301010803" pitchFamily="18" charset="0"/>
                        </a:rPr>
                        <a:t>JULY</a:t>
                      </a:r>
                    </a:p>
                  </a:txBody>
                  <a:tcPr anchor="ctr"/>
                </a:tc>
                <a:extLst>
                  <a:ext uri="{0D108BD9-81ED-4DB2-BD59-A6C34878D82A}">
                    <a16:rowId xmlns:a16="http://schemas.microsoft.com/office/drawing/2014/main" val="145419043"/>
                  </a:ext>
                </a:extLst>
              </a:tr>
              <a:tr h="8625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Garamond" panose="02020404030301010803" pitchFamily="18" charset="0"/>
                        </a:rPr>
                        <a:t>IMPLEMENTATION</a:t>
                      </a:r>
                      <a:r>
                        <a:rPr lang="en-IN" sz="1800" baseline="0" dirty="0">
                          <a:latin typeface="Garamond" panose="02020404030301010803" pitchFamily="18" charset="0"/>
                        </a:rPr>
                        <a:t> OF ALGORITHM TO DETECT THE GESTURE</a:t>
                      </a:r>
                      <a:endParaRPr lang="en-IN" sz="1800" dirty="0">
                        <a:latin typeface="Garamond" panose="02020404030301010803" pitchFamily="18" charset="0"/>
                      </a:endParaRPr>
                    </a:p>
                  </a:txBody>
                  <a:tcPr anchor="ctr"/>
                </a:tc>
                <a:tc>
                  <a:txBody>
                    <a:bodyPr/>
                    <a:lstStyle/>
                    <a:p>
                      <a:endParaRPr lang="en-IN" dirty="0">
                        <a:latin typeface="Garamond" panose="02020404030301010803" pitchFamily="18" charset="0"/>
                      </a:endParaRPr>
                    </a:p>
                  </a:txBody>
                  <a:tcPr/>
                </a:tc>
                <a:tc>
                  <a:txBody>
                    <a:bodyPr/>
                    <a:lstStyle/>
                    <a:p>
                      <a:endParaRPr lang="en-IN" dirty="0">
                        <a:latin typeface="Garamond" panose="02020404030301010803" pitchFamily="18" charset="0"/>
                      </a:endParaRPr>
                    </a:p>
                  </a:txBody>
                  <a:tcPr/>
                </a:tc>
                <a:extLst>
                  <a:ext uri="{0D108BD9-81ED-4DB2-BD59-A6C34878D82A}">
                    <a16:rowId xmlns:a16="http://schemas.microsoft.com/office/drawing/2014/main" val="268871430"/>
                  </a:ext>
                </a:extLst>
              </a:tr>
              <a:tr h="8625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DEVELOP</a:t>
                      </a:r>
                      <a:r>
                        <a:rPr lang="en-IN" baseline="0" dirty="0">
                          <a:latin typeface="Garamond" panose="02020404030301010803" pitchFamily="18" charset="0"/>
                        </a:rPr>
                        <a:t>MENT OF GESTURE DETECTION SYSTEM</a:t>
                      </a:r>
                      <a:endParaRPr lang="en-IN" dirty="0">
                        <a:latin typeface="Garamond" panose="02020404030301010803" pitchFamily="18" charset="0"/>
                      </a:endParaRPr>
                    </a:p>
                  </a:txBody>
                  <a:tcPr anchor="ctr"/>
                </a:tc>
                <a:tc>
                  <a:txBody>
                    <a:bodyPr/>
                    <a:lstStyle/>
                    <a:p>
                      <a:endParaRPr lang="en-IN" dirty="0">
                        <a:latin typeface="Garamond" panose="02020404030301010803" pitchFamily="18" charset="0"/>
                      </a:endParaRPr>
                    </a:p>
                  </a:txBody>
                  <a:tcPr/>
                </a:tc>
                <a:tc>
                  <a:txBody>
                    <a:bodyPr/>
                    <a:lstStyle/>
                    <a:p>
                      <a:endParaRPr lang="en-IN" dirty="0">
                        <a:latin typeface="Garamond" panose="02020404030301010803" pitchFamily="18" charset="0"/>
                      </a:endParaRPr>
                    </a:p>
                  </a:txBody>
                  <a:tcPr/>
                </a:tc>
                <a:extLst>
                  <a:ext uri="{0D108BD9-81ED-4DB2-BD59-A6C34878D82A}">
                    <a16:rowId xmlns:a16="http://schemas.microsoft.com/office/drawing/2014/main" val="1251317625"/>
                  </a:ext>
                </a:extLst>
              </a:tr>
              <a:tr h="8231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Garamond" panose="02020404030301010803" pitchFamily="18" charset="0"/>
                        </a:rPr>
                        <a:t>DESIGN</a:t>
                      </a:r>
                      <a:r>
                        <a:rPr lang="en-IN" sz="1800" baseline="0" dirty="0">
                          <a:latin typeface="Garamond" panose="02020404030301010803" pitchFamily="18" charset="0"/>
                        </a:rPr>
                        <a:t> OF THE WRISTBAND &amp; INTEGRATE ALL THREE TECHNIQUE</a:t>
                      </a:r>
                      <a:endParaRPr lang="en-IN" sz="1800" dirty="0">
                        <a:latin typeface="Garamond" panose="02020404030301010803" pitchFamily="18" charset="0"/>
                      </a:endParaRPr>
                    </a:p>
                  </a:txBody>
                  <a:tcPr anchor="ctr"/>
                </a:tc>
                <a:tc>
                  <a:txBody>
                    <a:bodyPr/>
                    <a:lstStyle/>
                    <a:p>
                      <a:endParaRPr lang="en-IN" dirty="0">
                        <a:latin typeface="Garamond" panose="02020404030301010803" pitchFamily="18" charset="0"/>
                      </a:endParaRPr>
                    </a:p>
                  </a:txBody>
                  <a:tcPr/>
                </a:tc>
                <a:tc>
                  <a:txBody>
                    <a:bodyPr/>
                    <a:lstStyle/>
                    <a:p>
                      <a:endParaRPr lang="en-IN" dirty="0">
                        <a:latin typeface="Garamond" panose="02020404030301010803" pitchFamily="18" charset="0"/>
                      </a:endParaRPr>
                    </a:p>
                  </a:txBody>
                  <a:tcPr/>
                </a:tc>
                <a:extLst>
                  <a:ext uri="{0D108BD9-81ED-4DB2-BD59-A6C34878D82A}">
                    <a16:rowId xmlns:a16="http://schemas.microsoft.com/office/drawing/2014/main" val="3409515682"/>
                  </a:ext>
                </a:extLst>
              </a:tr>
              <a:tr h="7019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Garamond" panose="02020404030301010803" pitchFamily="18" charset="0"/>
                        </a:rPr>
                        <a:t>FAIL SAFE SYSTEM </a:t>
                      </a:r>
                      <a:endParaRPr lang="en-IN" sz="1800" dirty="0">
                        <a:latin typeface="Garamond" panose="02020404030301010803" pitchFamily="18" charset="0"/>
                      </a:endParaRPr>
                    </a:p>
                  </a:txBody>
                  <a:tcPr anchor="ctr"/>
                </a:tc>
                <a:tc>
                  <a:txBody>
                    <a:bodyPr/>
                    <a:lstStyle/>
                    <a:p>
                      <a:endParaRPr lang="en-IN" dirty="0">
                        <a:latin typeface="Garamond" panose="02020404030301010803" pitchFamily="18" charset="0"/>
                      </a:endParaRPr>
                    </a:p>
                  </a:txBody>
                  <a:tcPr/>
                </a:tc>
                <a:tc>
                  <a:txBody>
                    <a:bodyPr/>
                    <a:lstStyle/>
                    <a:p>
                      <a:endParaRPr lang="en-IN" dirty="0">
                        <a:latin typeface="Garamond" panose="02020404030301010803" pitchFamily="18" charset="0"/>
                      </a:endParaRPr>
                    </a:p>
                  </a:txBody>
                  <a:tcPr/>
                </a:tc>
                <a:extLst>
                  <a:ext uri="{0D108BD9-81ED-4DB2-BD59-A6C34878D82A}">
                    <a16:rowId xmlns:a16="http://schemas.microsoft.com/office/drawing/2014/main" val="384767565"/>
                  </a:ext>
                </a:extLst>
              </a:tr>
              <a:tr h="10841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Garamond" panose="02020404030301010803" pitchFamily="18" charset="0"/>
                        </a:rPr>
                        <a:t>FINAL REPORT AND TECHNICAL PAPER WRITING</a:t>
                      </a:r>
                    </a:p>
                  </a:txBody>
                  <a:tcPr anchor="ctr"/>
                </a:tc>
                <a:tc>
                  <a:txBody>
                    <a:bodyPr/>
                    <a:lstStyle/>
                    <a:p>
                      <a:endParaRPr lang="en-IN" dirty="0">
                        <a:latin typeface="Garamond" panose="02020404030301010803" pitchFamily="18" charset="0"/>
                      </a:endParaRPr>
                    </a:p>
                  </a:txBody>
                  <a:tcPr/>
                </a:tc>
                <a:tc>
                  <a:txBody>
                    <a:bodyPr/>
                    <a:lstStyle/>
                    <a:p>
                      <a:endParaRPr lang="en-IN" dirty="0">
                        <a:latin typeface="Garamond" panose="02020404030301010803" pitchFamily="18" charset="0"/>
                      </a:endParaRPr>
                    </a:p>
                  </a:txBody>
                  <a:tcPr/>
                </a:tc>
                <a:extLst>
                  <a:ext uri="{0D108BD9-81ED-4DB2-BD59-A6C34878D82A}">
                    <a16:rowId xmlns:a16="http://schemas.microsoft.com/office/drawing/2014/main" val="93155528"/>
                  </a:ext>
                </a:extLst>
              </a:tr>
            </a:tbl>
          </a:graphicData>
        </a:graphic>
      </p:graphicFrame>
      <p:sp>
        <p:nvSpPr>
          <p:cNvPr id="22" name="Rectangle 21">
            <a:extLst>
              <a:ext uri="{FF2B5EF4-FFF2-40B4-BE49-F238E27FC236}">
                <a16:creationId xmlns:a16="http://schemas.microsoft.com/office/drawing/2014/main" id="{2D7DEB92-8221-45F3-A446-8BF266F85373}"/>
              </a:ext>
            </a:extLst>
          </p:cNvPr>
          <p:cNvSpPr/>
          <p:nvPr/>
        </p:nvSpPr>
        <p:spPr>
          <a:xfrm>
            <a:off x="4793942" y="2277001"/>
            <a:ext cx="2769620" cy="292566"/>
          </a:xfrm>
          <a:prstGeom prst="rect">
            <a:avLst/>
          </a:prstGeom>
          <a:solidFill>
            <a:schemeClr val="tx1">
              <a:lumMod val="50000"/>
              <a:lumOff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D7DEB92-8221-45F3-A446-8BF266F85373}"/>
              </a:ext>
            </a:extLst>
          </p:cNvPr>
          <p:cNvSpPr/>
          <p:nvPr/>
        </p:nvSpPr>
        <p:spPr>
          <a:xfrm>
            <a:off x="7368466" y="3177263"/>
            <a:ext cx="1110326" cy="292566"/>
          </a:xfrm>
          <a:prstGeom prst="rect">
            <a:avLst/>
          </a:prstGeom>
          <a:solidFill>
            <a:schemeClr val="tx1">
              <a:lumMod val="50000"/>
              <a:lumOff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2D7DEB92-8221-45F3-A446-8BF266F85373}"/>
              </a:ext>
            </a:extLst>
          </p:cNvPr>
          <p:cNvSpPr/>
          <p:nvPr/>
        </p:nvSpPr>
        <p:spPr>
          <a:xfrm>
            <a:off x="8325982" y="4005039"/>
            <a:ext cx="1696824" cy="292566"/>
          </a:xfrm>
          <a:prstGeom prst="rect">
            <a:avLst/>
          </a:prstGeom>
          <a:solidFill>
            <a:schemeClr val="tx1">
              <a:lumMod val="50000"/>
              <a:lumOff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461F5236-75F9-4F64-A697-B532EE4939A9}"/>
              </a:ext>
            </a:extLst>
          </p:cNvPr>
          <p:cNvSpPr/>
          <p:nvPr/>
        </p:nvSpPr>
        <p:spPr>
          <a:xfrm>
            <a:off x="10826874" y="5603895"/>
            <a:ext cx="1053851" cy="292566"/>
          </a:xfrm>
          <a:prstGeom prst="rect">
            <a:avLst/>
          </a:prstGeom>
          <a:solidFill>
            <a:schemeClr val="tx1">
              <a:lumMod val="50000"/>
              <a:lumOff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E82FE86A-F19A-4211-88B6-148A585CDEAD}"/>
              </a:ext>
            </a:extLst>
          </p:cNvPr>
          <p:cNvSpPr/>
          <p:nvPr/>
        </p:nvSpPr>
        <p:spPr>
          <a:xfrm>
            <a:off x="9710591" y="4764788"/>
            <a:ext cx="1455938" cy="292566"/>
          </a:xfrm>
          <a:prstGeom prst="rect">
            <a:avLst/>
          </a:prstGeom>
          <a:solidFill>
            <a:schemeClr val="tx1">
              <a:lumMod val="50000"/>
              <a:lumOff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2747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sp>
        <p:nvSpPr>
          <p:cNvPr id="4" name="TextBox 3">
            <a:extLst>
              <a:ext uri="{FF2B5EF4-FFF2-40B4-BE49-F238E27FC236}">
                <a16:creationId xmlns:a16="http://schemas.microsoft.com/office/drawing/2014/main" id="{D8708A99-1C5C-4032-8E32-7EB99FB699E9}"/>
              </a:ext>
            </a:extLst>
          </p:cNvPr>
          <p:cNvSpPr txBox="1"/>
          <p:nvPr/>
        </p:nvSpPr>
        <p:spPr>
          <a:xfrm>
            <a:off x="2247445" y="2365566"/>
            <a:ext cx="7697107" cy="1569660"/>
          </a:xfrm>
          <a:prstGeom prst="rect">
            <a:avLst/>
          </a:prstGeom>
          <a:noFill/>
        </p:spPr>
        <p:txBody>
          <a:bodyPr wrap="none" rtlCol="0">
            <a:spAutoFit/>
          </a:bodyPr>
          <a:lstStyle/>
          <a:p>
            <a:r>
              <a:rPr lang="en-US" sz="9600" b="1" dirty="0">
                <a:solidFill>
                  <a:schemeClr val="bg1"/>
                </a:solidFill>
                <a:latin typeface="Times New Roman" panose="02020603050405020304" pitchFamily="18" charset="0"/>
                <a:cs typeface="Times New Roman" panose="02020603050405020304" pitchFamily="18" charset="0"/>
              </a:rPr>
              <a:t>THANK YOU</a:t>
            </a:r>
            <a:endParaRPr lang="en-IN" sz="9600" b="1" dirty="0">
              <a:solidFill>
                <a:schemeClr val="bg1"/>
              </a:solidFill>
              <a:latin typeface="Times New Roman" panose="02020603050405020304" pitchFamily="18" charset="0"/>
              <a:cs typeface="Times New Roman" panose="02020603050405020304" pitchFamily="18" charset="0"/>
            </a:endParaRPr>
          </a:p>
        </p:txBody>
      </p: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4213790"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400" smtClean="0">
                <a:solidFill>
                  <a:schemeClr val="bg1"/>
                </a:solidFill>
              </a:rPr>
              <a:t>15</a:t>
            </a:fld>
            <a:endParaRPr lang="en-IN" dirty="0">
              <a:solidFill>
                <a:schemeClr val="bg1"/>
              </a:solidFill>
            </a:endParaRPr>
          </a:p>
        </p:txBody>
      </p:sp>
    </p:spTree>
    <p:extLst>
      <p:ext uri="{BB962C8B-B14F-4D97-AF65-F5344CB8AC3E}">
        <p14:creationId xmlns:p14="http://schemas.microsoft.com/office/powerpoint/2010/main" val="522375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sp>
        <p:nvSpPr>
          <p:cNvPr id="4" name="TextBox 3">
            <a:extLst>
              <a:ext uri="{FF2B5EF4-FFF2-40B4-BE49-F238E27FC236}">
                <a16:creationId xmlns:a16="http://schemas.microsoft.com/office/drawing/2014/main" id="{D8708A99-1C5C-4032-8E32-7EB99FB699E9}"/>
              </a:ext>
            </a:extLst>
          </p:cNvPr>
          <p:cNvSpPr txBox="1"/>
          <p:nvPr/>
        </p:nvSpPr>
        <p:spPr>
          <a:xfrm>
            <a:off x="1455938" y="239389"/>
            <a:ext cx="6697667" cy="830997"/>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TEAM COMPOSITION</a:t>
            </a:r>
            <a:endParaRPr lang="en-IN" b="1" dirty="0">
              <a:solidFill>
                <a:schemeClr val="bg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1" name="Table 11">
            <a:extLst>
              <a:ext uri="{FF2B5EF4-FFF2-40B4-BE49-F238E27FC236}">
                <a16:creationId xmlns:a16="http://schemas.microsoft.com/office/drawing/2014/main" id="{EF70BC25-3696-4FD2-85B1-A28223678FCB}"/>
              </a:ext>
            </a:extLst>
          </p:cNvPr>
          <p:cNvGraphicFramePr>
            <a:graphicFrameLocks noGrp="1"/>
          </p:cNvGraphicFramePr>
          <p:nvPr/>
        </p:nvGraphicFramePr>
        <p:xfrm>
          <a:off x="88776" y="1254312"/>
          <a:ext cx="11860567" cy="4223210"/>
        </p:xfrm>
        <a:graphic>
          <a:graphicData uri="http://schemas.openxmlformats.org/drawingml/2006/table">
            <a:tbl>
              <a:tblPr firstRow="1" bandRow="1">
                <a:tableStyleId>{0505E3EF-67EA-436B-97B2-0124C06EBD24}</a:tableStyleId>
              </a:tblPr>
              <a:tblGrid>
                <a:gridCol w="4891597">
                  <a:extLst>
                    <a:ext uri="{9D8B030D-6E8A-4147-A177-3AD203B41FA5}">
                      <a16:colId xmlns:a16="http://schemas.microsoft.com/office/drawing/2014/main" val="1406549188"/>
                    </a:ext>
                  </a:extLst>
                </a:gridCol>
                <a:gridCol w="2814221">
                  <a:extLst>
                    <a:ext uri="{9D8B030D-6E8A-4147-A177-3AD203B41FA5}">
                      <a16:colId xmlns:a16="http://schemas.microsoft.com/office/drawing/2014/main" val="872247882"/>
                    </a:ext>
                  </a:extLst>
                </a:gridCol>
                <a:gridCol w="4154749">
                  <a:extLst>
                    <a:ext uri="{9D8B030D-6E8A-4147-A177-3AD203B41FA5}">
                      <a16:colId xmlns:a16="http://schemas.microsoft.com/office/drawing/2014/main" val="1543032943"/>
                    </a:ext>
                  </a:extLst>
                </a:gridCol>
              </a:tblGrid>
              <a:tr h="1116026">
                <a:tc>
                  <a:txBody>
                    <a:bodyPr/>
                    <a:lstStyle/>
                    <a:p>
                      <a:r>
                        <a:rPr lang="en-US" sz="2400" b="1" dirty="0">
                          <a:latin typeface="Times New Roman" panose="02020603050405020304" pitchFamily="18" charset="0"/>
                          <a:cs typeface="Times New Roman" panose="02020603050405020304" pitchFamily="18" charset="0"/>
                        </a:rPr>
                        <a:t>ROHAN N KALPAVRUKSHA</a:t>
                      </a:r>
                      <a:endParaRPr lang="en-IN" sz="2400" b="1" dirty="0">
                        <a:latin typeface="Times New Roman" panose="02020603050405020304" pitchFamily="18" charset="0"/>
                        <a:cs typeface="Times New Roman" panose="02020603050405020304" pitchFamily="18" charset="0"/>
                      </a:endParaRPr>
                    </a:p>
                  </a:txBody>
                  <a:tcPr anchor="ctr"/>
                </a:tc>
                <a:tc>
                  <a:txBody>
                    <a:bodyPr/>
                    <a:lstStyle/>
                    <a:p>
                      <a:pPr algn="l"/>
                      <a:r>
                        <a:rPr lang="en-US" sz="2400" b="1" dirty="0">
                          <a:latin typeface="Times New Roman" panose="02020603050405020304" pitchFamily="18" charset="0"/>
                          <a:cs typeface="Times New Roman" panose="02020603050405020304" pitchFamily="18" charset="0"/>
                        </a:rPr>
                        <a:t>PES1201802830</a:t>
                      </a:r>
                      <a:endParaRPr lang="en-IN" sz="2400" b="1" dirty="0">
                        <a:latin typeface="Times New Roman" panose="02020603050405020304" pitchFamily="18" charset="0"/>
                        <a:cs typeface="Times New Roman" panose="02020603050405020304" pitchFamily="18" charset="0"/>
                      </a:endParaRPr>
                    </a:p>
                  </a:txBody>
                  <a:tcPr anchor="ctr"/>
                </a:tc>
                <a:tc>
                  <a:txBody>
                    <a:bodyPr/>
                    <a:lstStyle/>
                    <a:p>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401439"/>
                  </a:ext>
                </a:extLst>
              </a:tr>
              <a:tr h="1047565">
                <a:tc>
                  <a:txBody>
                    <a:bodyPr/>
                    <a:lstStyle/>
                    <a:p>
                      <a:r>
                        <a:rPr lang="en-US" sz="2400" b="1" dirty="0">
                          <a:latin typeface="Times New Roman" panose="02020603050405020304" pitchFamily="18" charset="0"/>
                          <a:cs typeface="Times New Roman" panose="02020603050405020304" pitchFamily="18" charset="0"/>
                        </a:rPr>
                        <a:t>ROSHAN N KALPAVRUKSHA</a:t>
                      </a:r>
                      <a:endParaRPr lang="en-IN" sz="2400" b="1" dirty="0">
                        <a:latin typeface="Times New Roman" panose="02020603050405020304" pitchFamily="18" charset="0"/>
                        <a:cs typeface="Times New Roman" panose="02020603050405020304" pitchFamily="18" charset="0"/>
                      </a:endParaRPr>
                    </a:p>
                  </a:txBody>
                  <a:tcPr anchor="ctr"/>
                </a:tc>
                <a:tc>
                  <a:txBody>
                    <a:bodyPr/>
                    <a:lstStyle/>
                    <a:p>
                      <a:pPr algn="l"/>
                      <a:r>
                        <a:rPr lang="en-US" sz="2400" b="1" dirty="0">
                          <a:latin typeface="Times New Roman" panose="02020603050405020304" pitchFamily="18" charset="0"/>
                          <a:cs typeface="Times New Roman" panose="02020603050405020304" pitchFamily="18" charset="0"/>
                        </a:rPr>
                        <a:t>PES1201802834</a:t>
                      </a:r>
                      <a:endParaRPr lang="en-IN" sz="2400" b="1" dirty="0">
                        <a:latin typeface="Times New Roman" panose="02020603050405020304" pitchFamily="18" charset="0"/>
                        <a:cs typeface="Times New Roman" panose="02020603050405020304" pitchFamily="18" charset="0"/>
                      </a:endParaRPr>
                    </a:p>
                  </a:txBody>
                  <a:tcPr anchor="ctr"/>
                </a:tc>
                <a:tc>
                  <a:txBody>
                    <a:bodyPr/>
                    <a:lstStyle/>
                    <a:p>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24313443"/>
                  </a:ext>
                </a:extLst>
              </a:tr>
              <a:tr h="10120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AKHIL V NAYGENALI </a:t>
                      </a:r>
                    </a:p>
                    <a:p>
                      <a:endParaRPr lang="en-IN" sz="24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PES1201801945</a:t>
                      </a:r>
                    </a:p>
                    <a:p>
                      <a:pPr algn="l"/>
                      <a:endParaRPr lang="en-IN" sz="2400" b="1" dirty="0">
                        <a:latin typeface="Times New Roman" panose="02020603050405020304" pitchFamily="18" charset="0"/>
                        <a:cs typeface="Times New Roman" panose="02020603050405020304" pitchFamily="18" charset="0"/>
                      </a:endParaRPr>
                    </a:p>
                  </a:txBody>
                  <a:tcPr anchor="ctr"/>
                </a:tc>
                <a:tc>
                  <a:txBody>
                    <a:bodyPr/>
                    <a:lstStyle/>
                    <a:p>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87848352"/>
                  </a:ext>
                </a:extLst>
              </a:tr>
              <a:tr h="10475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MRIDHULA SRIHARSHA </a:t>
                      </a:r>
                    </a:p>
                    <a:p>
                      <a:endParaRPr lang="en-IN" sz="24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PES1201801122</a:t>
                      </a:r>
                    </a:p>
                    <a:p>
                      <a:pPr algn="l"/>
                      <a:endParaRPr lang="en-IN" sz="2400" b="1" dirty="0">
                        <a:latin typeface="Times New Roman" panose="02020603050405020304" pitchFamily="18" charset="0"/>
                        <a:cs typeface="Times New Roman" panose="02020603050405020304" pitchFamily="18" charset="0"/>
                      </a:endParaRPr>
                    </a:p>
                  </a:txBody>
                  <a:tcPr anchor="ctr"/>
                </a:tc>
                <a:tc>
                  <a:txBody>
                    <a:bodyPr/>
                    <a:lstStyle/>
                    <a:p>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05179805"/>
                  </a:ext>
                </a:extLst>
              </a:tr>
            </a:tbl>
          </a:graphicData>
        </a:graphic>
      </p:graphicFrame>
      <p:pic>
        <p:nvPicPr>
          <p:cNvPr id="13" name="Picture 12">
            <a:extLst>
              <a:ext uri="{FF2B5EF4-FFF2-40B4-BE49-F238E27FC236}">
                <a16:creationId xmlns:a16="http://schemas.microsoft.com/office/drawing/2014/main" id="{B12F2455-8DB6-43A2-BB24-250626169B6C}"/>
              </a:ext>
            </a:extLst>
          </p:cNvPr>
          <p:cNvPicPr>
            <a:picLocks noChangeAspect="1"/>
          </p:cNvPicPr>
          <p:nvPr/>
        </p:nvPicPr>
        <p:blipFill>
          <a:blip r:embed="rId5"/>
          <a:stretch>
            <a:fillRect/>
          </a:stretch>
        </p:blipFill>
        <p:spPr>
          <a:xfrm>
            <a:off x="8840034" y="1299719"/>
            <a:ext cx="1518081" cy="1037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E54BB2C5-04F6-4CB2-AF01-CDBE3172B1F6}"/>
              </a:ext>
            </a:extLst>
          </p:cNvPr>
          <p:cNvSpPr txBox="1"/>
          <p:nvPr/>
        </p:nvSpPr>
        <p:spPr>
          <a:xfrm>
            <a:off x="3171368" y="5679892"/>
            <a:ext cx="6465616" cy="1107996"/>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GUIDE - </a:t>
            </a:r>
            <a:r>
              <a:rPr lang="en-IN" sz="2800" b="1" i="0" dirty="0">
                <a:effectLst/>
                <a:latin typeface="Times New Roman" panose="02020603050405020304" pitchFamily="18" charset="0"/>
                <a:cs typeface="Times New Roman" panose="02020603050405020304" pitchFamily="18" charset="0"/>
              </a:rPr>
              <a:t>Dr. Anuradha M</a:t>
            </a:r>
          </a:p>
          <a:p>
            <a:r>
              <a:rPr lang="en-US" sz="2000" b="1" i="0" dirty="0">
                <a:effectLst/>
                <a:latin typeface="Times New Roman" panose="02020603050405020304" pitchFamily="18" charset="0"/>
                <a:cs typeface="Times New Roman" panose="02020603050405020304" pitchFamily="18" charset="0"/>
              </a:rPr>
              <a:t>                    Professor and Chairperson, ECE Department</a:t>
            </a:r>
            <a:endParaRPr lang="en-IN" sz="2000" b="1" dirty="0">
              <a:latin typeface="Times New Roman" panose="02020603050405020304" pitchFamily="18" charset="0"/>
              <a:cs typeface="Times New Roman" panose="02020603050405020304" pitchFamily="18" charset="0"/>
            </a:endParaRPr>
          </a:p>
          <a:p>
            <a:endParaRPr lang="en-IN" dirty="0"/>
          </a:p>
        </p:txBody>
      </p:sp>
      <p:pic>
        <p:nvPicPr>
          <p:cNvPr id="15" name="Content Placeholder 16">
            <a:extLst>
              <a:ext uri="{FF2B5EF4-FFF2-40B4-BE49-F238E27FC236}">
                <a16:creationId xmlns:a16="http://schemas.microsoft.com/office/drawing/2014/main" id="{ECB9AFA3-3DCB-4862-8D29-7399F816648E}"/>
              </a:ext>
            </a:extLst>
          </p:cNvPr>
          <p:cNvPicPr>
            <a:picLocks noChangeAspect="1"/>
          </p:cNvPicPr>
          <p:nvPr/>
        </p:nvPicPr>
        <p:blipFill>
          <a:blip r:embed="rId6"/>
          <a:stretch>
            <a:fillRect/>
          </a:stretch>
        </p:blipFill>
        <p:spPr>
          <a:xfrm>
            <a:off x="8840034" y="2382685"/>
            <a:ext cx="1518081" cy="1009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E80DC9DA-FA66-4FBA-844C-6DC33A7E67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15854" y="3428999"/>
            <a:ext cx="1442262" cy="9749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9F1521AC-3E99-4849-B2C2-33B52A8557B2}"/>
              </a:ext>
            </a:extLst>
          </p:cNvPr>
          <p:cNvPicPr>
            <a:picLocks noChangeAspect="1"/>
          </p:cNvPicPr>
          <p:nvPr/>
        </p:nvPicPr>
        <p:blipFill>
          <a:blip r:embed="rId8"/>
          <a:stretch>
            <a:fillRect/>
          </a:stretch>
        </p:blipFill>
        <p:spPr>
          <a:xfrm>
            <a:off x="8915854" y="4442508"/>
            <a:ext cx="1442261" cy="10412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2712803" y="6533009"/>
            <a:ext cx="7366474"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600" smtClean="0">
                <a:solidFill>
                  <a:schemeClr val="bg1"/>
                </a:solidFill>
              </a:rPr>
              <a:t>2</a:t>
            </a:fld>
            <a:endParaRPr lang="en-IN" dirty="0">
              <a:solidFill>
                <a:schemeClr val="bg1"/>
              </a:solidFill>
            </a:endParaRPr>
          </a:p>
        </p:txBody>
      </p:sp>
    </p:spTree>
    <p:extLst>
      <p:ext uri="{BB962C8B-B14F-4D97-AF65-F5344CB8AC3E}">
        <p14:creationId xmlns:p14="http://schemas.microsoft.com/office/powerpoint/2010/main" val="1255178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76"/>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sp>
        <p:nvSpPr>
          <p:cNvPr id="4" name="TextBox 3">
            <a:extLst>
              <a:ext uri="{FF2B5EF4-FFF2-40B4-BE49-F238E27FC236}">
                <a16:creationId xmlns:a16="http://schemas.microsoft.com/office/drawing/2014/main" id="{D8708A99-1C5C-4032-8E32-7EB99FB699E9}"/>
              </a:ext>
            </a:extLst>
          </p:cNvPr>
          <p:cNvSpPr txBox="1"/>
          <p:nvPr/>
        </p:nvSpPr>
        <p:spPr>
          <a:xfrm>
            <a:off x="1455938" y="239389"/>
            <a:ext cx="3570208" cy="830997"/>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CONTENTS</a:t>
            </a:r>
            <a:endParaRPr lang="en-IN" b="1" dirty="0">
              <a:solidFill>
                <a:schemeClr val="bg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3627864" cy="370396"/>
          </a:xfrm>
        </p:spPr>
        <p:txBody>
          <a:bodyPr/>
          <a:lstStyle/>
          <a:p>
            <a:r>
              <a:rPr lang="en-IN" sz="18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600" smtClean="0">
                <a:solidFill>
                  <a:schemeClr val="bg1"/>
                </a:solidFill>
              </a:rPr>
              <a:t>3</a:t>
            </a:fld>
            <a:endParaRPr lang="en-IN" sz="1600" dirty="0">
              <a:solidFill>
                <a:schemeClr val="bg1"/>
              </a:solidFill>
            </a:endParaRPr>
          </a:p>
        </p:txBody>
      </p:sp>
      <p:sp>
        <p:nvSpPr>
          <p:cNvPr id="20" name="TextBox 19">
            <a:extLst>
              <a:ext uri="{FF2B5EF4-FFF2-40B4-BE49-F238E27FC236}">
                <a16:creationId xmlns:a16="http://schemas.microsoft.com/office/drawing/2014/main" id="{5FAEEAE3-62E2-4FC0-9AA4-6E195572D3D5}"/>
              </a:ext>
            </a:extLst>
          </p:cNvPr>
          <p:cNvSpPr txBox="1"/>
          <p:nvPr/>
        </p:nvSpPr>
        <p:spPr>
          <a:xfrm>
            <a:off x="553894" y="1666944"/>
            <a:ext cx="7479337" cy="3970318"/>
          </a:xfrm>
          <a:prstGeom prst="rect">
            <a:avLst/>
          </a:prstGeom>
          <a:noFill/>
        </p:spPr>
        <p:txBody>
          <a:bodyPr wrap="square">
            <a:spAutoFit/>
          </a:bodyPr>
          <a:lstStyle/>
          <a:p>
            <a:pPr marL="457200" indent="-457200" eaLnBrk="1" fontAlgn="auto" hangingPunct="1">
              <a:spcAft>
                <a:spcPts val="0"/>
              </a:spcAft>
              <a:buFont typeface="Wingdings" panose="05000000000000000000" pitchFamily="2" charset="2"/>
              <a:buChar char="Ø"/>
              <a:defRPr/>
            </a:pPr>
            <a:r>
              <a:rPr lang="en-US" sz="3600" dirty="0">
                <a:solidFill>
                  <a:schemeClr val="bg1"/>
                </a:solidFill>
                <a:latin typeface="Times New Roman" panose="02020603050405020304" pitchFamily="18" charset="0"/>
                <a:cs typeface="Times New Roman" panose="02020603050405020304" pitchFamily="18" charset="0"/>
              </a:rPr>
              <a:t>Introduction</a:t>
            </a:r>
          </a:p>
          <a:p>
            <a:pPr marL="457200" indent="-457200" eaLnBrk="1" fontAlgn="auto" hangingPunct="1">
              <a:spcAft>
                <a:spcPts val="0"/>
              </a:spcAft>
              <a:buFont typeface="Wingdings" panose="05000000000000000000" pitchFamily="2" charset="2"/>
              <a:buChar char="Ø"/>
              <a:defRPr/>
            </a:pPr>
            <a:r>
              <a:rPr lang="en-US" sz="3600" dirty="0">
                <a:solidFill>
                  <a:schemeClr val="bg1"/>
                </a:solidFill>
                <a:latin typeface="Times New Roman" panose="02020603050405020304" pitchFamily="18" charset="0"/>
                <a:cs typeface="Times New Roman" panose="02020603050405020304" pitchFamily="18" charset="0"/>
              </a:rPr>
              <a:t>Problem Statement</a:t>
            </a:r>
          </a:p>
          <a:p>
            <a:pPr marL="457200" indent="-457200" eaLnBrk="1" fontAlgn="auto" hangingPunct="1">
              <a:spcAft>
                <a:spcPts val="0"/>
              </a:spcAft>
              <a:buFont typeface="Wingdings" panose="05000000000000000000" pitchFamily="2" charset="2"/>
              <a:buChar char="Ø"/>
              <a:defRPr/>
            </a:pPr>
            <a:r>
              <a:rPr lang="en-US" sz="3600" dirty="0">
                <a:solidFill>
                  <a:schemeClr val="bg1"/>
                </a:solidFill>
                <a:latin typeface="Times New Roman" panose="02020603050405020304" pitchFamily="18" charset="0"/>
                <a:cs typeface="Times New Roman" panose="02020603050405020304" pitchFamily="18" charset="0"/>
              </a:rPr>
              <a:t>Block Diagram </a:t>
            </a:r>
          </a:p>
          <a:p>
            <a:pPr marL="457200" indent="-457200">
              <a:buFont typeface="Wingdings" panose="05000000000000000000" pitchFamily="2" charset="2"/>
              <a:buChar char="Ø"/>
              <a:defRPr/>
            </a:pPr>
            <a:r>
              <a:rPr lang="en-US" sz="3600" dirty="0">
                <a:solidFill>
                  <a:schemeClr val="bg1"/>
                </a:solidFill>
                <a:latin typeface="Times New Roman" panose="02020603050405020304" pitchFamily="18" charset="0"/>
                <a:cs typeface="Times New Roman" panose="02020603050405020304" pitchFamily="18" charset="0"/>
              </a:rPr>
              <a:t>Implementation progress</a:t>
            </a:r>
          </a:p>
          <a:p>
            <a:pPr marL="457200" indent="-457200" eaLnBrk="1" fontAlgn="auto" hangingPunct="1">
              <a:spcAft>
                <a:spcPts val="0"/>
              </a:spcAft>
              <a:buFont typeface="Wingdings" panose="05000000000000000000" pitchFamily="2" charset="2"/>
              <a:buChar char="Ø"/>
              <a:defRPr/>
            </a:pPr>
            <a:r>
              <a:rPr lang="en-US" sz="3600" dirty="0">
                <a:solidFill>
                  <a:schemeClr val="bg1"/>
                </a:solidFill>
                <a:latin typeface="Times New Roman" panose="02020603050405020304" pitchFamily="18" charset="0"/>
                <a:cs typeface="Times New Roman" panose="02020603050405020304" pitchFamily="18" charset="0"/>
              </a:rPr>
              <a:t>Deliverables</a:t>
            </a:r>
          </a:p>
          <a:p>
            <a:pPr marL="457200" indent="-457200" eaLnBrk="1" fontAlgn="auto" hangingPunct="1">
              <a:spcAft>
                <a:spcPts val="0"/>
              </a:spcAft>
              <a:buFont typeface="Wingdings" panose="05000000000000000000" pitchFamily="2" charset="2"/>
              <a:buChar char="Ø"/>
              <a:defRPr/>
            </a:pPr>
            <a:r>
              <a:rPr lang="en-US" sz="3600" dirty="0">
                <a:solidFill>
                  <a:schemeClr val="bg1"/>
                </a:solidFill>
                <a:latin typeface="Times New Roman" panose="02020603050405020304" pitchFamily="18" charset="0"/>
                <a:cs typeface="Times New Roman" panose="02020603050405020304" pitchFamily="18" charset="0"/>
              </a:rPr>
              <a:t>References</a:t>
            </a:r>
          </a:p>
          <a:p>
            <a:pPr marL="457200" indent="-457200" eaLnBrk="1" fontAlgn="auto" hangingPunct="1">
              <a:spcAft>
                <a:spcPts val="0"/>
              </a:spcAft>
              <a:buFont typeface="Wingdings" panose="05000000000000000000" pitchFamily="2" charset="2"/>
              <a:buChar char="Ø"/>
              <a:defRPr/>
            </a:pPr>
            <a:r>
              <a:rPr lang="en-US" sz="3600" dirty="0">
                <a:solidFill>
                  <a:schemeClr val="bg1"/>
                </a:solidFill>
                <a:latin typeface="Times New Roman" panose="02020603050405020304" pitchFamily="18" charset="0"/>
                <a:cs typeface="Times New Roman" panose="02020603050405020304" pitchFamily="18" charset="0"/>
              </a:rPr>
              <a:t>Project timeline Gantt Chart</a:t>
            </a:r>
          </a:p>
        </p:txBody>
      </p:sp>
    </p:spTree>
    <p:extLst>
      <p:ext uri="{BB962C8B-B14F-4D97-AF65-F5344CB8AC3E}">
        <p14:creationId xmlns:p14="http://schemas.microsoft.com/office/powerpoint/2010/main" val="1207852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sp>
        <p:nvSpPr>
          <p:cNvPr id="4" name="TextBox 3">
            <a:extLst>
              <a:ext uri="{FF2B5EF4-FFF2-40B4-BE49-F238E27FC236}">
                <a16:creationId xmlns:a16="http://schemas.microsoft.com/office/drawing/2014/main" id="{D8708A99-1C5C-4032-8E32-7EB99FB699E9}"/>
              </a:ext>
            </a:extLst>
          </p:cNvPr>
          <p:cNvSpPr txBox="1"/>
          <p:nvPr/>
        </p:nvSpPr>
        <p:spPr>
          <a:xfrm>
            <a:off x="1455938" y="239389"/>
            <a:ext cx="5105885" cy="830997"/>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INTRODUCTION</a:t>
            </a:r>
            <a:endParaRPr lang="en-IN" b="1" dirty="0">
              <a:solidFill>
                <a:schemeClr val="bg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3441433"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600" smtClean="0">
                <a:solidFill>
                  <a:schemeClr val="bg1"/>
                </a:solidFill>
              </a:rPr>
              <a:t>4</a:t>
            </a:fld>
            <a:endParaRPr lang="en-IN" sz="1600" dirty="0">
              <a:solidFill>
                <a:schemeClr val="bg1"/>
              </a:solidFill>
            </a:endParaRPr>
          </a:p>
        </p:txBody>
      </p:sp>
      <p:sp>
        <p:nvSpPr>
          <p:cNvPr id="7" name="TextBox 6">
            <a:extLst>
              <a:ext uri="{FF2B5EF4-FFF2-40B4-BE49-F238E27FC236}">
                <a16:creationId xmlns:a16="http://schemas.microsoft.com/office/drawing/2014/main" id="{1E8748D1-80AB-483B-B247-88BD0EDF00ED}"/>
              </a:ext>
            </a:extLst>
          </p:cNvPr>
          <p:cNvSpPr txBox="1"/>
          <p:nvPr/>
        </p:nvSpPr>
        <p:spPr>
          <a:xfrm>
            <a:off x="175449" y="1237923"/>
            <a:ext cx="8631200" cy="4844660"/>
          </a:xfrm>
          <a:prstGeom prst="rect">
            <a:avLst/>
          </a:prstGeom>
          <a:noFill/>
        </p:spPr>
        <p:txBody>
          <a:bodyPr wrap="square" rtlCol="0">
            <a:spAutoFit/>
          </a:bodyPr>
          <a:lstStyle/>
          <a:p>
            <a:pPr marL="457200" indent="-457200" algn="just">
              <a:lnSpc>
                <a:spcPct val="115000"/>
              </a:lnSpc>
              <a:spcAft>
                <a:spcPts val="800"/>
              </a:spcAft>
              <a:buFont typeface="Wingdings" panose="05000000000000000000" pitchFamily="2" charset="2"/>
              <a:buChar char="Ø"/>
            </a:pPr>
            <a:r>
              <a:rPr lang="en-IN"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Home Automation : </a:t>
            </a:r>
          </a:p>
          <a:p>
            <a:pPr marL="914400" lvl="1" indent="-457200" algn="just">
              <a:lnSpc>
                <a:spcPct val="115000"/>
              </a:lnSpc>
              <a:spcAft>
                <a:spcPts val="800"/>
              </a:spcAft>
              <a:buFont typeface="Courier New" panose="02070309020205020404" pitchFamily="49" charset="0"/>
              <a:buChar char="o"/>
            </a:pPr>
            <a:r>
              <a:rPr lang="en-IN"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a:t>
            </a:r>
            <a:r>
              <a:rPr lang="en-IN"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utomatically performs everyday functions around the home</a:t>
            </a:r>
          </a:p>
          <a:p>
            <a:pPr marL="914400" lvl="1" indent="-457200" algn="just">
              <a:lnSpc>
                <a:spcPct val="115000"/>
              </a:lnSpc>
              <a:spcAft>
                <a:spcPts val="800"/>
              </a:spcAft>
              <a:buFont typeface="Courier New" panose="02070309020205020404" pitchFamily="49" charset="0"/>
              <a:buChar char="o"/>
            </a:pPr>
            <a:r>
              <a:rPr lang="en-IN"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t>
            </a:r>
            <a:r>
              <a:rPr lang="en-IN"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aves time, energy, money and provides security. </a:t>
            </a:r>
          </a:p>
          <a:p>
            <a:pPr lvl="1" algn="just">
              <a:lnSpc>
                <a:spcPct val="115000"/>
              </a:lnSpc>
              <a:spcAft>
                <a:spcPts val="800"/>
              </a:spcAft>
            </a:pP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15000"/>
              </a:lnSpc>
              <a:spcAft>
                <a:spcPts val="800"/>
              </a:spcAft>
              <a:buFont typeface="Wingdings" panose="05000000000000000000" pitchFamily="2" charset="2"/>
              <a:buChar char="Ø"/>
            </a:pPr>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Internet of Things (IOT) : </a:t>
            </a:r>
          </a:p>
          <a:p>
            <a:pPr marL="914400" lvl="1" indent="-457200" algn="just">
              <a:lnSpc>
                <a:spcPct val="115000"/>
              </a:lnSpc>
              <a:spcAft>
                <a:spcPts val="800"/>
              </a:spcAft>
              <a:buFont typeface="Courier New" panose="02070309020205020404" pitchFamily="49" charset="0"/>
              <a:buChar char="o"/>
            </a:pPr>
            <a:r>
              <a:rPr lang="en-IN"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a:t>
            </a:r>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etwork of  embedded objects </a:t>
            </a:r>
          </a:p>
          <a:p>
            <a:pPr marL="914400" lvl="1" indent="-457200" algn="just">
              <a:lnSpc>
                <a:spcPct val="115000"/>
              </a:lnSpc>
              <a:spcAft>
                <a:spcPts val="800"/>
              </a:spcAft>
              <a:buFont typeface="Courier New" panose="02070309020205020404" pitchFamily="49" charset="0"/>
              <a:buChar char="o"/>
            </a:pPr>
            <a:r>
              <a:rPr lang="en-IN"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a:t>
            </a:r>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onnects and exchanges data with other devices over the internet.</a:t>
            </a:r>
            <a:r>
              <a:rPr lang="en-IN"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4DF0CDA-B6DB-48D7-B9E4-49000E4BEAED}"/>
              </a:ext>
            </a:extLst>
          </p:cNvPr>
          <p:cNvSpPr txBox="1"/>
          <p:nvPr/>
        </p:nvSpPr>
        <p:spPr>
          <a:xfrm>
            <a:off x="9410330" y="3429000"/>
            <a:ext cx="184731" cy="369332"/>
          </a:xfrm>
          <a:prstGeom prst="rect">
            <a:avLst/>
          </a:prstGeom>
          <a:noFill/>
        </p:spPr>
        <p:txBody>
          <a:bodyPr wrap="none" rtlCol="0">
            <a:spAutoFit/>
          </a:bodyPr>
          <a:lstStyle/>
          <a:p>
            <a:endParaRPr lang="en-IN" dirty="0"/>
          </a:p>
        </p:txBody>
      </p:sp>
      <p:pic>
        <p:nvPicPr>
          <p:cNvPr id="3074" name="Picture 2" descr="Top 35 IoT Terms You Need to Know">
            <a:extLst>
              <a:ext uri="{FF2B5EF4-FFF2-40B4-BE49-F238E27FC236}">
                <a16:creationId xmlns:a16="http://schemas.microsoft.com/office/drawing/2014/main" id="{86A018B2-240D-438B-BB42-B0FE39CF3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6924" y="2198744"/>
            <a:ext cx="3144799" cy="29230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3426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sp>
        <p:nvSpPr>
          <p:cNvPr id="4" name="TextBox 3">
            <a:extLst>
              <a:ext uri="{FF2B5EF4-FFF2-40B4-BE49-F238E27FC236}">
                <a16:creationId xmlns:a16="http://schemas.microsoft.com/office/drawing/2014/main" id="{D8708A99-1C5C-4032-8E32-7EB99FB699E9}"/>
              </a:ext>
            </a:extLst>
          </p:cNvPr>
          <p:cNvSpPr txBox="1"/>
          <p:nvPr/>
        </p:nvSpPr>
        <p:spPr>
          <a:xfrm>
            <a:off x="1455938" y="239389"/>
            <a:ext cx="7221785" cy="830997"/>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PROBLEM STATEMENT</a:t>
            </a:r>
            <a:endParaRPr lang="en-IN" b="1" dirty="0">
              <a:solidFill>
                <a:schemeClr val="bg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136994" y="6462888"/>
            <a:ext cx="2778712"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400" smtClean="0">
                <a:solidFill>
                  <a:schemeClr val="bg1"/>
                </a:solidFill>
              </a:rPr>
              <a:t>5</a:t>
            </a:fld>
            <a:endParaRPr lang="en-IN" sz="1400" dirty="0">
              <a:solidFill>
                <a:schemeClr val="bg1"/>
              </a:solidFill>
            </a:endParaRPr>
          </a:p>
        </p:txBody>
      </p:sp>
      <p:sp>
        <p:nvSpPr>
          <p:cNvPr id="3" name="TextBox 2">
            <a:extLst>
              <a:ext uri="{FF2B5EF4-FFF2-40B4-BE49-F238E27FC236}">
                <a16:creationId xmlns:a16="http://schemas.microsoft.com/office/drawing/2014/main" id="{7E10E424-A422-4A0E-97D6-6A1638490DAB}"/>
              </a:ext>
            </a:extLst>
          </p:cNvPr>
          <p:cNvSpPr txBox="1"/>
          <p:nvPr/>
        </p:nvSpPr>
        <p:spPr>
          <a:xfrm>
            <a:off x="-32817" y="1264672"/>
            <a:ext cx="9154618" cy="5304016"/>
          </a:xfrm>
          <a:prstGeom prst="rect">
            <a:avLst/>
          </a:prstGeom>
          <a:noFill/>
        </p:spPr>
        <p:txBody>
          <a:bodyPr wrap="square" rtlCol="0">
            <a:spAutoFit/>
          </a:bodyPr>
          <a:lstStyle/>
          <a:p>
            <a:pPr marL="457200" indent="-457200" algn="just">
              <a:lnSpc>
                <a:spcPct val="150000"/>
              </a:lnSpc>
              <a:spcAft>
                <a:spcPts val="800"/>
              </a:spcAft>
              <a:buFont typeface="Wingdings" panose="05000000000000000000" pitchFamily="2" charset="2"/>
              <a:buChar char="Ø"/>
            </a:pPr>
            <a:r>
              <a:rPr lang="en-US" sz="2800" b="0" i="0" dirty="0">
                <a:solidFill>
                  <a:schemeClr val="bg1"/>
                </a:solidFill>
                <a:effectLst/>
                <a:latin typeface="Times New Roman" panose="02020603050405020304" pitchFamily="18" charset="0"/>
                <a:cs typeface="Times New Roman" panose="02020603050405020304" pitchFamily="18" charset="0"/>
              </a:rPr>
              <a:t>Brain-numbing task to walk out from our place to control various electric devices </a:t>
            </a:r>
          </a:p>
          <a:p>
            <a:pPr marL="457200" indent="-457200" algn="just">
              <a:lnSpc>
                <a:spcPct val="150000"/>
              </a:lnSpc>
              <a:spcAft>
                <a:spcPts val="800"/>
              </a:spcAft>
              <a:buFont typeface="Wingdings" panose="05000000000000000000" pitchFamily="2" charset="2"/>
              <a:buChar char="Ø"/>
            </a:pPr>
            <a:r>
              <a:rPr lang="en-IN"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a:t>
            </a:r>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otivation : Make it self-regulating for physically handicapped and old aged people.</a:t>
            </a:r>
          </a:p>
          <a:p>
            <a:pPr marL="457200" indent="-457200" algn="just">
              <a:lnSpc>
                <a:spcPct val="150000"/>
              </a:lnSpc>
              <a:spcAft>
                <a:spcPts val="800"/>
              </a:spcAft>
              <a:buFont typeface="Wingdings" panose="05000000000000000000" pitchFamily="2" charset="2"/>
              <a:buChar char="Ø"/>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Develop a wrist band </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control devices.</a:t>
            </a:r>
          </a:p>
          <a:p>
            <a:pPr marL="457200" indent="-457200" algn="just">
              <a:lnSpc>
                <a:spcPct val="150000"/>
              </a:lnSpc>
              <a:spcAft>
                <a:spcPts val="800"/>
              </a:spcAft>
              <a:buFont typeface="Wingdings" panose="05000000000000000000" pitchFamily="2" charset="2"/>
              <a:buChar char="Ø"/>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Relatively affordable, simple to implement and users friendly. </a:t>
            </a:r>
            <a:endPar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13" name="Picture 2" descr="Image result for difficulty of elder disabled people to switch fans">
            <a:extLst>
              <a:ext uri="{FF2B5EF4-FFF2-40B4-BE49-F238E27FC236}">
                <a16:creationId xmlns:a16="http://schemas.microsoft.com/office/drawing/2014/main" id="{D76C0B1C-D821-4FED-A662-99EF80D7CA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2598" y="1215388"/>
            <a:ext cx="2948604" cy="2463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2" descr="Image result for difficulty of elder disabled people to switch fans">
            <a:extLst>
              <a:ext uri="{FF2B5EF4-FFF2-40B4-BE49-F238E27FC236}">
                <a16:creationId xmlns:a16="http://schemas.microsoft.com/office/drawing/2014/main" id="{2E5CC883-774C-4232-9BF4-B8E549A3CC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2598" y="3787901"/>
            <a:ext cx="2915515" cy="26654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5690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sp>
        <p:nvSpPr>
          <p:cNvPr id="4" name="TextBox 3">
            <a:extLst>
              <a:ext uri="{FF2B5EF4-FFF2-40B4-BE49-F238E27FC236}">
                <a16:creationId xmlns:a16="http://schemas.microsoft.com/office/drawing/2014/main" id="{D8708A99-1C5C-4032-8E32-7EB99FB699E9}"/>
              </a:ext>
            </a:extLst>
          </p:cNvPr>
          <p:cNvSpPr txBox="1"/>
          <p:nvPr/>
        </p:nvSpPr>
        <p:spPr>
          <a:xfrm>
            <a:off x="1455938" y="239389"/>
            <a:ext cx="5636479" cy="830997"/>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BLOCK DIAGRAM</a:t>
            </a:r>
            <a:endParaRPr lang="en-IN" sz="4800" b="1" dirty="0">
              <a:solidFill>
                <a:schemeClr val="bg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3462492"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600" smtClean="0">
                <a:solidFill>
                  <a:schemeClr val="bg1"/>
                </a:solidFill>
              </a:rPr>
              <a:t>6</a:t>
            </a:fld>
            <a:endParaRPr lang="en-IN" dirty="0">
              <a:solidFill>
                <a:schemeClr val="bg1"/>
              </a:solidFill>
            </a:endParaRPr>
          </a:p>
        </p:txBody>
      </p:sp>
      <p:sp>
        <p:nvSpPr>
          <p:cNvPr id="3" name="Rectangle 2">
            <a:extLst>
              <a:ext uri="{FF2B5EF4-FFF2-40B4-BE49-F238E27FC236}">
                <a16:creationId xmlns:a16="http://schemas.microsoft.com/office/drawing/2014/main" id="{DF40E047-5D8D-4900-BB40-27019B08D5A8}"/>
              </a:ext>
            </a:extLst>
          </p:cNvPr>
          <p:cNvSpPr/>
          <p:nvPr/>
        </p:nvSpPr>
        <p:spPr>
          <a:xfrm>
            <a:off x="786465" y="2365785"/>
            <a:ext cx="10944584" cy="26500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2400" b="1" dirty="0">
                <a:latin typeface="Times New Roman" panose="02020603050405020304" pitchFamily="18" charset="0"/>
                <a:cs typeface="Times New Roman" panose="02020603050405020304" pitchFamily="18" charset="0"/>
              </a:rPr>
              <a:t>CONTROL DEVICE</a:t>
            </a:r>
          </a:p>
          <a:p>
            <a:pPr algn="ctr"/>
            <a:endParaRPr lang="en-US" sz="1200"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(SMART WATCH)</a:t>
            </a:r>
            <a:endParaRPr lang="en-IN" sz="2400" b="1"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43AAE71A-5297-4277-9C4D-CAC80F6FF3D2}"/>
              </a:ext>
            </a:extLst>
          </p:cNvPr>
          <p:cNvSpPr/>
          <p:nvPr/>
        </p:nvSpPr>
        <p:spPr>
          <a:xfrm>
            <a:off x="1695975" y="1217688"/>
            <a:ext cx="2618913" cy="9369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ONLINE DASHBOARD</a:t>
            </a:r>
            <a:endParaRPr lang="en-IN" sz="2800" b="1" dirty="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0E57061E-EDD4-4A47-BB67-A6F4DEDD9DAF}"/>
              </a:ext>
            </a:extLst>
          </p:cNvPr>
          <p:cNvSpPr/>
          <p:nvPr/>
        </p:nvSpPr>
        <p:spPr>
          <a:xfrm>
            <a:off x="980982" y="3805284"/>
            <a:ext cx="2015231"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Speech Sensors</a:t>
            </a:r>
            <a:endParaRPr lang="en-IN" b="1" dirty="0">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ADDE5E83-E5FF-4452-B45C-CE122D6CCA49}"/>
              </a:ext>
            </a:extLst>
          </p:cNvPr>
          <p:cNvSpPr/>
          <p:nvPr/>
        </p:nvSpPr>
        <p:spPr>
          <a:xfrm>
            <a:off x="2391196" y="2575985"/>
            <a:ext cx="2015231"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Slide Bar</a:t>
            </a:r>
            <a:endParaRPr lang="en-IN" b="1" dirty="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38E37423-1281-4B84-A2B1-2A267B1FB242}"/>
              </a:ext>
            </a:extLst>
          </p:cNvPr>
          <p:cNvSpPr/>
          <p:nvPr/>
        </p:nvSpPr>
        <p:spPr>
          <a:xfrm>
            <a:off x="8089664" y="5562636"/>
            <a:ext cx="2015231"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FAN</a:t>
            </a:r>
            <a:endParaRPr lang="en-IN" b="1" dirty="0">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B4CEF9B2-B004-48F4-A579-E0178B7122EB}"/>
              </a:ext>
            </a:extLst>
          </p:cNvPr>
          <p:cNvSpPr/>
          <p:nvPr/>
        </p:nvSpPr>
        <p:spPr>
          <a:xfrm>
            <a:off x="2244892" y="5534200"/>
            <a:ext cx="2015231"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LIGHT</a:t>
            </a:r>
            <a:endParaRPr lang="en-IN" b="1" dirty="0">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9F040064-1311-4533-B9DB-1B3161C995FD}"/>
              </a:ext>
            </a:extLst>
          </p:cNvPr>
          <p:cNvSpPr/>
          <p:nvPr/>
        </p:nvSpPr>
        <p:spPr>
          <a:xfrm>
            <a:off x="8716706" y="1212316"/>
            <a:ext cx="2398021" cy="9369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CONTROL APP</a:t>
            </a:r>
            <a:endParaRPr lang="en-IN" b="1" dirty="0">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20291535-DC02-44F3-A03F-6B79BBF75912}"/>
              </a:ext>
            </a:extLst>
          </p:cNvPr>
          <p:cNvSpPr/>
          <p:nvPr/>
        </p:nvSpPr>
        <p:spPr>
          <a:xfrm>
            <a:off x="9444992" y="3829848"/>
            <a:ext cx="2015231"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Node MCU</a:t>
            </a:r>
            <a:endParaRPr lang="en-IN" b="1" dirty="0">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0E7663D8-3855-4ACB-B441-5852E81B7DC8}"/>
              </a:ext>
            </a:extLst>
          </p:cNvPr>
          <p:cNvSpPr/>
          <p:nvPr/>
        </p:nvSpPr>
        <p:spPr>
          <a:xfrm>
            <a:off x="6291308" y="3805284"/>
            <a:ext cx="2015231"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Arduino IDE</a:t>
            </a:r>
            <a:endParaRPr lang="en-IN" b="1" dirty="0">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AFF272D8-2C15-443C-8DD7-EE1C586F4B54}"/>
              </a:ext>
            </a:extLst>
          </p:cNvPr>
          <p:cNvSpPr/>
          <p:nvPr/>
        </p:nvSpPr>
        <p:spPr>
          <a:xfrm>
            <a:off x="3984117" y="3832174"/>
            <a:ext cx="2015231"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Levels Altered</a:t>
            </a:r>
            <a:endParaRPr lang="en-IN" b="1" dirty="0">
              <a:latin typeface="Times New Roman" panose="02020603050405020304" pitchFamily="18" charset="0"/>
              <a:cs typeface="Times New Roman" panose="02020603050405020304" pitchFamily="18" charset="0"/>
            </a:endParaRPr>
          </a:p>
        </p:txBody>
      </p:sp>
      <p:sp>
        <p:nvSpPr>
          <p:cNvPr id="26" name="Rectangle: Rounded Corners 25">
            <a:extLst>
              <a:ext uri="{FF2B5EF4-FFF2-40B4-BE49-F238E27FC236}">
                <a16:creationId xmlns:a16="http://schemas.microsoft.com/office/drawing/2014/main" id="{B7299B7D-1590-427F-ACF6-027D6057D139}"/>
              </a:ext>
            </a:extLst>
          </p:cNvPr>
          <p:cNvSpPr/>
          <p:nvPr/>
        </p:nvSpPr>
        <p:spPr>
          <a:xfrm>
            <a:off x="7927645" y="2600186"/>
            <a:ext cx="2015231"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Wi-Fi</a:t>
            </a:r>
          </a:p>
          <a:p>
            <a:pPr algn="ctr"/>
            <a:r>
              <a:rPr lang="en-US" sz="2800" b="1" dirty="0">
                <a:latin typeface="Times New Roman" panose="02020603050405020304" pitchFamily="18" charset="0"/>
                <a:cs typeface="Times New Roman" panose="02020603050405020304" pitchFamily="18" charset="0"/>
              </a:rPr>
              <a:t>Module</a:t>
            </a:r>
            <a:endParaRPr lang="en-IN" sz="2800" b="1" dirty="0">
              <a:latin typeface="Times New Roman" panose="02020603050405020304" pitchFamily="18" charset="0"/>
              <a:cs typeface="Times New Roman" panose="02020603050405020304" pitchFamily="18" charset="0"/>
            </a:endParaRPr>
          </a:p>
        </p:txBody>
      </p:sp>
      <p:sp>
        <p:nvSpPr>
          <p:cNvPr id="11" name="Cloud 10">
            <a:extLst>
              <a:ext uri="{FF2B5EF4-FFF2-40B4-BE49-F238E27FC236}">
                <a16:creationId xmlns:a16="http://schemas.microsoft.com/office/drawing/2014/main" id="{B36E2DD1-E606-407C-ABD6-2C67F86E85DE}"/>
              </a:ext>
            </a:extLst>
          </p:cNvPr>
          <p:cNvSpPr/>
          <p:nvPr/>
        </p:nvSpPr>
        <p:spPr>
          <a:xfrm>
            <a:off x="5340245" y="1229899"/>
            <a:ext cx="2351104" cy="1010086"/>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CLOUD</a:t>
            </a:r>
            <a:endParaRPr lang="en-IN" b="1" dirty="0">
              <a:latin typeface="Times New Roman" panose="02020603050405020304" pitchFamily="18" charset="0"/>
              <a:cs typeface="Times New Roman" panose="02020603050405020304" pitchFamily="18" charset="0"/>
            </a:endParaRPr>
          </a:p>
        </p:txBody>
      </p:sp>
      <p:sp>
        <p:nvSpPr>
          <p:cNvPr id="13" name="Arrow: Left-Right 12">
            <a:extLst>
              <a:ext uri="{FF2B5EF4-FFF2-40B4-BE49-F238E27FC236}">
                <a16:creationId xmlns:a16="http://schemas.microsoft.com/office/drawing/2014/main" id="{220C0136-8B8F-413B-BE45-482044269B37}"/>
              </a:ext>
            </a:extLst>
          </p:cNvPr>
          <p:cNvSpPr/>
          <p:nvPr/>
        </p:nvSpPr>
        <p:spPr>
          <a:xfrm>
            <a:off x="4492458" y="1462084"/>
            <a:ext cx="670217" cy="47746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7" name="Arrow: Left-Right 26">
            <a:extLst>
              <a:ext uri="{FF2B5EF4-FFF2-40B4-BE49-F238E27FC236}">
                <a16:creationId xmlns:a16="http://schemas.microsoft.com/office/drawing/2014/main" id="{3A4A5D27-7042-4450-ACE6-E5EE062E84E2}"/>
              </a:ext>
            </a:extLst>
          </p:cNvPr>
          <p:cNvSpPr/>
          <p:nvPr/>
        </p:nvSpPr>
        <p:spPr>
          <a:xfrm>
            <a:off x="7868919" y="1471447"/>
            <a:ext cx="670217" cy="47746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C085EDF5-38CC-49A3-9C4E-25BC198C36CF}"/>
              </a:ext>
            </a:extLst>
          </p:cNvPr>
          <p:cNvSpPr/>
          <p:nvPr/>
        </p:nvSpPr>
        <p:spPr>
          <a:xfrm>
            <a:off x="2956981" y="5034584"/>
            <a:ext cx="591052" cy="48080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9" name="Arrow: Down 28">
            <a:extLst>
              <a:ext uri="{FF2B5EF4-FFF2-40B4-BE49-F238E27FC236}">
                <a16:creationId xmlns:a16="http://schemas.microsoft.com/office/drawing/2014/main" id="{51E5953C-C7E8-4753-B7FA-360E266C9F16}"/>
              </a:ext>
            </a:extLst>
          </p:cNvPr>
          <p:cNvSpPr/>
          <p:nvPr/>
        </p:nvSpPr>
        <p:spPr>
          <a:xfrm>
            <a:off x="8801753" y="5034585"/>
            <a:ext cx="591052" cy="49961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893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3334901"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600" smtClean="0">
                <a:solidFill>
                  <a:schemeClr val="bg1"/>
                </a:solidFill>
              </a:rPr>
              <a:t>7</a:t>
            </a:fld>
            <a:endParaRPr lang="en-IN" sz="1600" dirty="0">
              <a:solidFill>
                <a:schemeClr val="bg1"/>
              </a:solidFill>
            </a:endParaRPr>
          </a:p>
        </p:txBody>
      </p:sp>
      <p:sp>
        <p:nvSpPr>
          <p:cNvPr id="7" name="TextBox 6">
            <a:extLst>
              <a:ext uri="{FF2B5EF4-FFF2-40B4-BE49-F238E27FC236}">
                <a16:creationId xmlns:a16="http://schemas.microsoft.com/office/drawing/2014/main" id="{2228E04D-7FBA-4451-B6C1-055E941D4F09}"/>
              </a:ext>
            </a:extLst>
          </p:cNvPr>
          <p:cNvSpPr txBox="1"/>
          <p:nvPr/>
        </p:nvSpPr>
        <p:spPr>
          <a:xfrm>
            <a:off x="1290912" y="191471"/>
            <a:ext cx="9445150" cy="1107996"/>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IMPLEMENTATION PROGRESS</a:t>
            </a:r>
            <a:endParaRPr lang="en-US" sz="1800" b="1"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9" name="TextBox 8">
            <a:extLst>
              <a:ext uri="{FF2B5EF4-FFF2-40B4-BE49-F238E27FC236}">
                <a16:creationId xmlns:a16="http://schemas.microsoft.com/office/drawing/2014/main" id="{560A7930-697A-4E9C-B6A6-96AC23D1D74B}"/>
              </a:ext>
            </a:extLst>
          </p:cNvPr>
          <p:cNvSpPr txBox="1"/>
          <p:nvPr/>
        </p:nvSpPr>
        <p:spPr>
          <a:xfrm>
            <a:off x="236461" y="1365856"/>
            <a:ext cx="8086380" cy="5816977"/>
          </a:xfrm>
          <a:prstGeom prst="rect">
            <a:avLst/>
          </a:prstGeom>
          <a:noFill/>
        </p:spPr>
        <p:txBody>
          <a:bodyPr wrap="square" rtlCol="0">
            <a:spAutoFit/>
          </a:bodyPr>
          <a:lstStyle/>
          <a:p>
            <a:pPr marL="342900" indent="-342900" algn="just">
              <a:buFont typeface="Wingdings" panose="05000000000000000000" pitchFamily="2" charset="2"/>
              <a:buChar char="Ø"/>
            </a:pPr>
            <a:r>
              <a:rPr lang="en-US" sz="3600" dirty="0">
                <a:solidFill>
                  <a:schemeClr val="bg1"/>
                </a:solidFill>
                <a:latin typeface="Times New Roman" panose="02020603050405020304" pitchFamily="18" charset="0"/>
                <a:cs typeface="Times New Roman" panose="02020603050405020304" pitchFamily="18" charset="0"/>
              </a:rPr>
              <a:t>We have tried to implement the controlling of intensity of bulb with the help of our gesture.</a:t>
            </a:r>
          </a:p>
          <a:p>
            <a:pPr algn="just"/>
            <a:endParaRPr lang="en-US" sz="36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3600" dirty="0">
                <a:solidFill>
                  <a:schemeClr val="bg1"/>
                </a:solidFill>
                <a:latin typeface="Times New Roman" panose="02020603050405020304" pitchFamily="18" charset="0"/>
                <a:cs typeface="Times New Roman" panose="02020603050405020304" pitchFamily="18" charset="0"/>
              </a:rPr>
              <a:t>For example when we tilt our hand towards the right the bulb gets on to its high intensity and as we move towards the left the bulbs intensity goes on decreasing.</a:t>
            </a:r>
          </a:p>
          <a:p>
            <a:pPr marL="342900" indent="-342900">
              <a:buFont typeface="Wingdings" panose="05000000000000000000" pitchFamily="2" charset="2"/>
              <a:buChar char="Ø"/>
            </a:pPr>
            <a:endParaRPr lang="en-US" sz="2400" dirty="0">
              <a:solidFill>
                <a:schemeClr val="bg1"/>
              </a:solidFill>
              <a:latin typeface="Times New Roman" panose="02020603050405020304" pitchFamily="18" charset="0"/>
              <a:cs typeface="Times New Roman" panose="02020603050405020304" pitchFamily="18" charset="0"/>
            </a:endParaRPr>
          </a:p>
          <a:p>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13" name="Picture 2" descr="Image result for smart wrist band">
            <a:extLst>
              <a:ext uri="{FF2B5EF4-FFF2-40B4-BE49-F238E27FC236}">
                <a16:creationId xmlns:a16="http://schemas.microsoft.com/office/drawing/2014/main" id="{BB702F41-BF6D-4306-9B74-24AE3A6E76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0345" y="1670863"/>
            <a:ext cx="3274150" cy="3559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15149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93"/>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sp>
        <p:nvSpPr>
          <p:cNvPr id="4" name="TextBox 3">
            <a:extLst>
              <a:ext uri="{FF2B5EF4-FFF2-40B4-BE49-F238E27FC236}">
                <a16:creationId xmlns:a16="http://schemas.microsoft.com/office/drawing/2014/main" id="{D8708A99-1C5C-4032-8E32-7EB99FB699E9}"/>
              </a:ext>
            </a:extLst>
          </p:cNvPr>
          <p:cNvSpPr txBox="1"/>
          <p:nvPr/>
        </p:nvSpPr>
        <p:spPr>
          <a:xfrm>
            <a:off x="1455938" y="239389"/>
            <a:ext cx="9090950" cy="830997"/>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BLOCK DIAGRAM - GESTURE</a:t>
            </a:r>
            <a:endParaRPr lang="en-IN" sz="4800" b="1" dirty="0">
              <a:solidFill>
                <a:schemeClr val="bg1"/>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4053992"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600" smtClean="0">
                <a:solidFill>
                  <a:schemeClr val="bg1"/>
                </a:solidFill>
              </a:rPr>
              <a:t>8</a:t>
            </a:fld>
            <a:endParaRPr lang="en-IN" dirty="0">
              <a:solidFill>
                <a:schemeClr val="bg1"/>
              </a:solidFill>
            </a:endParaRPr>
          </a:p>
        </p:txBody>
      </p:sp>
      <p:sp>
        <p:nvSpPr>
          <p:cNvPr id="20" name="Rectangle: Rounded Corners 19">
            <a:extLst>
              <a:ext uri="{FF2B5EF4-FFF2-40B4-BE49-F238E27FC236}">
                <a16:creationId xmlns:a16="http://schemas.microsoft.com/office/drawing/2014/main" id="{38E37423-1281-4B84-A2B1-2A267B1FB242}"/>
              </a:ext>
            </a:extLst>
          </p:cNvPr>
          <p:cNvSpPr/>
          <p:nvPr/>
        </p:nvSpPr>
        <p:spPr>
          <a:xfrm>
            <a:off x="10247792" y="4888544"/>
            <a:ext cx="1627570"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FAN</a:t>
            </a:r>
            <a:endParaRPr lang="en-IN" b="1" dirty="0">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B4CEF9B2-B004-48F4-A579-E0178B7122EB}"/>
              </a:ext>
            </a:extLst>
          </p:cNvPr>
          <p:cNvSpPr/>
          <p:nvPr/>
        </p:nvSpPr>
        <p:spPr>
          <a:xfrm>
            <a:off x="8042238" y="4879452"/>
            <a:ext cx="1720886"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LIGHT</a:t>
            </a:r>
            <a:endParaRPr lang="en-IN" b="1" dirty="0">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20291535-DC02-44F3-A03F-6B79BBF75912}"/>
              </a:ext>
            </a:extLst>
          </p:cNvPr>
          <p:cNvSpPr/>
          <p:nvPr/>
        </p:nvSpPr>
        <p:spPr>
          <a:xfrm>
            <a:off x="9186909" y="2617499"/>
            <a:ext cx="2015231"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Node MCU</a:t>
            </a:r>
          </a:p>
          <a:p>
            <a:pPr algn="ctr"/>
            <a:r>
              <a:rPr lang="en-US" sz="2800" b="1" dirty="0">
                <a:latin typeface="Times New Roman" panose="02020603050405020304" pitchFamily="18" charset="0"/>
                <a:cs typeface="Times New Roman" panose="02020603050405020304" pitchFamily="18" charset="0"/>
              </a:rPr>
              <a:t>Server</a:t>
            </a:r>
            <a:endParaRPr lang="en-IN" b="1" dirty="0">
              <a:latin typeface="Times New Roman" panose="02020603050405020304" pitchFamily="18" charset="0"/>
              <a:cs typeface="Times New Roman" panose="02020603050405020304" pitchFamily="18" charset="0"/>
            </a:endParaRPr>
          </a:p>
        </p:txBody>
      </p:sp>
      <p:sp>
        <p:nvSpPr>
          <p:cNvPr id="29" name="Arrow: Down 28">
            <a:extLst>
              <a:ext uri="{FF2B5EF4-FFF2-40B4-BE49-F238E27FC236}">
                <a16:creationId xmlns:a16="http://schemas.microsoft.com/office/drawing/2014/main" id="{51E5953C-C7E8-4753-B7FA-360E266C9F16}"/>
              </a:ext>
            </a:extLst>
          </p:cNvPr>
          <p:cNvSpPr/>
          <p:nvPr/>
        </p:nvSpPr>
        <p:spPr>
          <a:xfrm>
            <a:off x="9839737" y="3989786"/>
            <a:ext cx="591052" cy="49961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D9E7FDF1-90D4-4078-8E39-62DE30E1773D}"/>
              </a:ext>
            </a:extLst>
          </p:cNvPr>
          <p:cNvSpPr txBox="1"/>
          <p:nvPr/>
        </p:nvSpPr>
        <p:spPr>
          <a:xfrm>
            <a:off x="514142" y="1562470"/>
            <a:ext cx="2697790" cy="738664"/>
          </a:xfrm>
          <a:prstGeom prst="rect">
            <a:avLst/>
          </a:prstGeom>
          <a:noFill/>
        </p:spPr>
        <p:txBody>
          <a:bodyPr wrap="non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(SMART WATCH)</a:t>
            </a:r>
            <a:endParaRPr lang="en-IN" sz="2400" b="1"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30" name="Rectangle: Rounded Corners 29">
            <a:extLst>
              <a:ext uri="{FF2B5EF4-FFF2-40B4-BE49-F238E27FC236}">
                <a16:creationId xmlns:a16="http://schemas.microsoft.com/office/drawing/2014/main" id="{6F619004-CCF3-4A05-AA6F-BD7553D7F6ED}"/>
              </a:ext>
            </a:extLst>
          </p:cNvPr>
          <p:cNvSpPr/>
          <p:nvPr/>
        </p:nvSpPr>
        <p:spPr>
          <a:xfrm>
            <a:off x="755046" y="2617499"/>
            <a:ext cx="2015231"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Node MCU</a:t>
            </a:r>
          </a:p>
          <a:p>
            <a:pPr algn="ctr"/>
            <a:r>
              <a:rPr lang="en-US" sz="2800" b="1" dirty="0">
                <a:latin typeface="Times New Roman" panose="02020603050405020304" pitchFamily="18" charset="0"/>
                <a:cs typeface="Times New Roman" panose="02020603050405020304" pitchFamily="18" charset="0"/>
              </a:rPr>
              <a:t>Client</a:t>
            </a:r>
            <a:endParaRPr lang="en-IN" b="1" dirty="0">
              <a:latin typeface="Times New Roman" panose="02020603050405020304" pitchFamily="18" charset="0"/>
              <a:cs typeface="Times New Roman" panose="02020603050405020304" pitchFamily="18" charset="0"/>
            </a:endParaRPr>
          </a:p>
        </p:txBody>
      </p:sp>
      <p:sp>
        <p:nvSpPr>
          <p:cNvPr id="31" name="Rectangle: Rounded Corners 30">
            <a:extLst>
              <a:ext uri="{FF2B5EF4-FFF2-40B4-BE49-F238E27FC236}">
                <a16:creationId xmlns:a16="http://schemas.microsoft.com/office/drawing/2014/main" id="{5B95005A-BEC1-40D0-9400-2BF4EDEB6B33}"/>
              </a:ext>
            </a:extLst>
          </p:cNvPr>
          <p:cNvSpPr/>
          <p:nvPr/>
        </p:nvSpPr>
        <p:spPr>
          <a:xfrm>
            <a:off x="458720" y="4429869"/>
            <a:ext cx="2695112" cy="99458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dirty="0">
                <a:latin typeface="Times New Roman" panose="02020603050405020304" pitchFamily="18" charset="0"/>
                <a:cs typeface="Times New Roman" panose="02020603050405020304" pitchFamily="18" charset="0"/>
              </a:rPr>
              <a:t>Accelerometer</a:t>
            </a:r>
            <a:endParaRPr lang="en-IN" b="1" dirty="0">
              <a:latin typeface="Times New Roman" panose="02020603050405020304" pitchFamily="18" charset="0"/>
              <a:cs typeface="Times New Roman" panose="02020603050405020304" pitchFamily="18" charset="0"/>
            </a:endParaRPr>
          </a:p>
        </p:txBody>
      </p:sp>
      <p:sp>
        <p:nvSpPr>
          <p:cNvPr id="9" name="Arrow: Right 8">
            <a:extLst>
              <a:ext uri="{FF2B5EF4-FFF2-40B4-BE49-F238E27FC236}">
                <a16:creationId xmlns:a16="http://schemas.microsoft.com/office/drawing/2014/main" id="{78C6542E-F335-4091-8A57-D3724C8538D6}"/>
              </a:ext>
            </a:extLst>
          </p:cNvPr>
          <p:cNvSpPr/>
          <p:nvPr/>
        </p:nvSpPr>
        <p:spPr>
          <a:xfrm>
            <a:off x="4076765" y="1494183"/>
            <a:ext cx="4460183" cy="177099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Node </a:t>
            </a:r>
            <a:r>
              <a:rPr lang="en-US" sz="2400" dirty="0" err="1">
                <a:latin typeface="Times New Roman" panose="02020603050405020304" pitchFamily="18" charset="0"/>
                <a:cs typeface="Times New Roman" panose="02020603050405020304" pitchFamily="18" charset="0"/>
              </a:rPr>
              <a:t>Mcu</a:t>
            </a:r>
            <a:r>
              <a:rPr lang="en-US" sz="2400" dirty="0">
                <a:latin typeface="Times New Roman" panose="02020603050405020304" pitchFamily="18" charset="0"/>
                <a:cs typeface="Times New Roman" panose="02020603050405020304" pitchFamily="18" charset="0"/>
              </a:rPr>
              <a:t> sends HTTP request to server</a:t>
            </a:r>
            <a:endParaRPr lang="en-IN" sz="2400" dirty="0">
              <a:latin typeface="Times New Roman" panose="02020603050405020304" pitchFamily="18" charset="0"/>
              <a:cs typeface="Times New Roman" panose="02020603050405020304" pitchFamily="18" charset="0"/>
            </a:endParaRPr>
          </a:p>
        </p:txBody>
      </p:sp>
      <p:sp>
        <p:nvSpPr>
          <p:cNvPr id="13" name="Arrow: Left 12">
            <a:extLst>
              <a:ext uri="{FF2B5EF4-FFF2-40B4-BE49-F238E27FC236}">
                <a16:creationId xmlns:a16="http://schemas.microsoft.com/office/drawing/2014/main" id="{F62FC499-3065-4067-8A45-3C4AFB7874BB}"/>
              </a:ext>
            </a:extLst>
          </p:cNvPr>
          <p:cNvSpPr/>
          <p:nvPr/>
        </p:nvSpPr>
        <p:spPr>
          <a:xfrm>
            <a:off x="3065788" y="2379681"/>
            <a:ext cx="4460183" cy="197164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r>
              <a:rPr lang="en-US" sz="2400" dirty="0">
                <a:latin typeface="Times New Roman" panose="02020603050405020304" pitchFamily="18" charset="0"/>
                <a:cs typeface="Times New Roman" panose="02020603050405020304" pitchFamily="18" charset="0"/>
              </a:rPr>
              <a:t>Node </a:t>
            </a:r>
            <a:r>
              <a:rPr lang="en-US" sz="2400" dirty="0" err="1">
                <a:latin typeface="Times New Roman" panose="02020603050405020304" pitchFamily="18" charset="0"/>
                <a:cs typeface="Times New Roman" panose="02020603050405020304" pitchFamily="18" charset="0"/>
              </a:rPr>
              <a:t>Mcu</a:t>
            </a:r>
            <a:r>
              <a:rPr lang="en-US" sz="2400" dirty="0">
                <a:latin typeface="Times New Roman" panose="02020603050405020304" pitchFamily="18" charset="0"/>
                <a:cs typeface="Times New Roman" panose="02020603050405020304" pitchFamily="18" charset="0"/>
              </a:rPr>
              <a:t> Replies to the request server</a:t>
            </a:r>
            <a:endParaRPr lang="en-IN" dirty="0">
              <a:latin typeface="Times New Roman" panose="02020603050405020304" pitchFamily="18" charset="0"/>
              <a:cs typeface="Times New Roman" panose="02020603050405020304" pitchFamily="18" charset="0"/>
            </a:endParaRPr>
          </a:p>
        </p:txBody>
      </p:sp>
      <p:sp>
        <p:nvSpPr>
          <p:cNvPr id="16" name="Cloud 15">
            <a:extLst>
              <a:ext uri="{FF2B5EF4-FFF2-40B4-BE49-F238E27FC236}">
                <a16:creationId xmlns:a16="http://schemas.microsoft.com/office/drawing/2014/main" id="{B1FE00DE-4452-4115-949E-C4339F4BB93B}"/>
              </a:ext>
            </a:extLst>
          </p:cNvPr>
          <p:cNvSpPr/>
          <p:nvPr/>
        </p:nvSpPr>
        <p:spPr>
          <a:xfrm>
            <a:off x="4798694" y="4245287"/>
            <a:ext cx="2248219" cy="874022"/>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WI-FI</a:t>
            </a:r>
            <a:endParaRPr lang="en-IN" dirty="0">
              <a:latin typeface="Times New Roman" panose="02020603050405020304" pitchFamily="18" charset="0"/>
              <a:cs typeface="Times New Roman" panose="02020603050405020304" pitchFamily="18" charset="0"/>
            </a:endParaRPr>
          </a:p>
        </p:txBody>
      </p:sp>
      <p:sp>
        <p:nvSpPr>
          <p:cNvPr id="17" name="Cloud 16">
            <a:extLst>
              <a:ext uri="{FF2B5EF4-FFF2-40B4-BE49-F238E27FC236}">
                <a16:creationId xmlns:a16="http://schemas.microsoft.com/office/drawing/2014/main" id="{E10FD121-BDBD-4422-A521-75411CFF388C}"/>
              </a:ext>
            </a:extLst>
          </p:cNvPr>
          <p:cNvSpPr/>
          <p:nvPr/>
        </p:nvSpPr>
        <p:spPr>
          <a:xfrm>
            <a:off x="2054196" y="5308996"/>
            <a:ext cx="1627570" cy="863646"/>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000" dirty="0">
                <a:solidFill>
                  <a:schemeClr val="bg1"/>
                </a:solidFill>
                <a:latin typeface="Times New Roman" panose="02020603050405020304" pitchFamily="18" charset="0"/>
                <a:cs typeface="Times New Roman" panose="02020603050405020304" pitchFamily="18" charset="0"/>
              </a:rPr>
              <a:t>Senses Gesture</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22" name="Arrow: Up 21">
            <a:extLst>
              <a:ext uri="{FF2B5EF4-FFF2-40B4-BE49-F238E27FC236}">
                <a16:creationId xmlns:a16="http://schemas.microsoft.com/office/drawing/2014/main" id="{E7C6FA0C-286A-4D88-9178-1F37BC35A762}"/>
              </a:ext>
            </a:extLst>
          </p:cNvPr>
          <p:cNvSpPr/>
          <p:nvPr/>
        </p:nvSpPr>
        <p:spPr>
          <a:xfrm>
            <a:off x="1404850" y="3819423"/>
            <a:ext cx="496977" cy="420172"/>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17272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944C-4D97-44D6-8C51-01B948A1F012}"/>
              </a:ext>
            </a:extLst>
          </p:cNvPr>
          <p:cNvSpPr>
            <a:spLocks noGrp="1"/>
          </p:cNvSpPr>
          <p:nvPr>
            <p:ph type="title"/>
          </p:nvPr>
        </p:nvSpPr>
        <p:spPr/>
        <p:txBody>
          <a:bodyPr/>
          <a:lstStyle/>
          <a:p>
            <a:endParaRPr lang="en-IN"/>
          </a:p>
        </p:txBody>
      </p:sp>
      <p:graphicFrame>
        <p:nvGraphicFramePr>
          <p:cNvPr id="10" name="Table 10">
            <a:extLst>
              <a:ext uri="{FF2B5EF4-FFF2-40B4-BE49-F238E27FC236}">
                <a16:creationId xmlns:a16="http://schemas.microsoft.com/office/drawing/2014/main" id="{E17ED68E-C3B4-49CD-803A-8BA54A3FC586}"/>
              </a:ext>
            </a:extLst>
          </p:cNvPr>
          <p:cNvGraphicFramePr>
            <a:graphicFrameLocks noGrp="1"/>
          </p:cNvGraphicFramePr>
          <p:nvPr>
            <p:ph idx="1"/>
          </p:nvPr>
        </p:nvGraphicFramePr>
        <p:xfrm>
          <a:off x="2589213" y="2133600"/>
          <a:ext cx="8915400"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761099932"/>
                    </a:ext>
                  </a:extLst>
                </a:gridCol>
                <a:gridCol w="2971800">
                  <a:extLst>
                    <a:ext uri="{9D8B030D-6E8A-4147-A177-3AD203B41FA5}">
                      <a16:colId xmlns:a16="http://schemas.microsoft.com/office/drawing/2014/main" val="3430630587"/>
                    </a:ext>
                  </a:extLst>
                </a:gridCol>
                <a:gridCol w="2971800">
                  <a:extLst>
                    <a:ext uri="{9D8B030D-6E8A-4147-A177-3AD203B41FA5}">
                      <a16:colId xmlns:a16="http://schemas.microsoft.com/office/drawing/2014/main" val="3770911399"/>
                    </a:ext>
                  </a:extLst>
                </a:gridCol>
              </a:tblGrid>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062943017"/>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27585331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1715411289"/>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a:solidFill>
                          <a:schemeClr val="tx1"/>
                        </a:solidFill>
                      </a:endParaRPr>
                    </a:p>
                  </a:txBody>
                  <a:tcPr/>
                </a:tc>
                <a:extLst>
                  <a:ext uri="{0D108BD9-81ED-4DB2-BD59-A6C34878D82A}">
                    <a16:rowId xmlns:a16="http://schemas.microsoft.com/office/drawing/2014/main" val="3555387488"/>
                  </a:ext>
                </a:extLst>
              </a:tr>
              <a:tr h="370840">
                <a:tc>
                  <a:txBody>
                    <a:bodyPr/>
                    <a:lstStyle/>
                    <a:p>
                      <a:endParaRPr lang="en-IN">
                        <a:solidFill>
                          <a:schemeClr val="tx1"/>
                        </a:solidFill>
                      </a:endParaRPr>
                    </a:p>
                  </a:txBody>
                  <a:tcPr/>
                </a:tc>
                <a:tc>
                  <a:txBody>
                    <a:bodyPr/>
                    <a:lstStyle/>
                    <a:p>
                      <a:endParaRPr lang="en-IN">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64738083"/>
                  </a:ext>
                </a:extLst>
              </a:tr>
            </a:tbl>
          </a:graphicData>
        </a:graphic>
      </p:graphicFrame>
      <p:pic>
        <p:nvPicPr>
          <p:cNvPr id="2050" name="Picture 2" descr="HD wallpaper: Wall of blue subtle texture, texture with paint., background  | Wallpaper Flare">
            <a:extLst>
              <a:ext uri="{FF2B5EF4-FFF2-40B4-BE49-F238E27FC236}">
                <a16:creationId xmlns:a16="http://schemas.microsoft.com/office/drawing/2014/main" id="{5550997C-737E-417F-8B62-F81359AA9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es logo.png">
            <a:extLst>
              <a:ext uri="{FF2B5EF4-FFF2-40B4-BE49-F238E27FC236}">
                <a16:creationId xmlns:a16="http://schemas.microsoft.com/office/drawing/2014/main" id="{DFAC9633-D04C-4187-AA0D-AA41EFD60C1F}"/>
              </a:ext>
            </a:extLst>
          </p:cNvPr>
          <p:cNvPicPr>
            <a:picLocks noChangeAspect="1"/>
          </p:cNvPicPr>
          <p:nvPr/>
        </p:nvPicPr>
        <p:blipFill>
          <a:blip r:embed="rId3">
            <a:lum bright="20000"/>
          </a:blip>
          <a:srcRect/>
          <a:stretch>
            <a:fillRect/>
          </a:stretch>
        </p:blipFill>
        <p:spPr bwMode="auto">
          <a:xfrm>
            <a:off x="0" y="0"/>
            <a:ext cx="1109908" cy="1109908"/>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6D414240-77CA-40FA-B45C-CF894B573090}"/>
              </a:ext>
            </a:extLst>
          </p:cNvPr>
          <p:cNvPicPr>
            <a:picLocks noChangeAspect="1" noChangeArrowheads="1"/>
          </p:cNvPicPr>
          <p:nvPr/>
        </p:nvPicPr>
        <p:blipFill>
          <a:blip r:embed="rId4"/>
          <a:srcRect/>
          <a:stretch>
            <a:fillRect/>
          </a:stretch>
        </p:blipFill>
        <p:spPr bwMode="auto">
          <a:xfrm>
            <a:off x="11353800" y="0"/>
            <a:ext cx="838200" cy="838200"/>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59620E2A-BA62-43C0-814F-268DC16EF121}"/>
              </a:ext>
            </a:extLst>
          </p:cNvPr>
          <p:cNvCxnSpPr>
            <a:cxnSpLocks/>
          </p:cNvCxnSpPr>
          <p:nvPr/>
        </p:nvCxnSpPr>
        <p:spPr>
          <a:xfrm>
            <a:off x="1455938" y="1001298"/>
            <a:ext cx="9605639" cy="0"/>
          </a:xfrm>
          <a:prstGeom prst="line">
            <a:avLst/>
          </a:prstGeom>
        </p:spPr>
        <p:style>
          <a:lnRef idx="3">
            <a:schemeClr val="dk1"/>
          </a:lnRef>
          <a:fillRef idx="0">
            <a:schemeClr val="dk1"/>
          </a:fillRef>
          <a:effectRef idx="2">
            <a:schemeClr val="dk1"/>
          </a:effectRef>
          <a:fontRef idx="minor">
            <a:schemeClr val="tx1"/>
          </a:fontRef>
        </p:style>
      </p:cxnSp>
      <p:sp>
        <p:nvSpPr>
          <p:cNvPr id="14" name="Date Placeholder 13">
            <a:extLst>
              <a:ext uri="{FF2B5EF4-FFF2-40B4-BE49-F238E27FC236}">
                <a16:creationId xmlns:a16="http://schemas.microsoft.com/office/drawing/2014/main" id="{0BF3B6F7-2BFD-4A2C-A01D-EE7D8779D684}"/>
              </a:ext>
            </a:extLst>
          </p:cNvPr>
          <p:cNvSpPr>
            <a:spLocks noGrp="1"/>
          </p:cNvSpPr>
          <p:nvPr>
            <p:ph type="dt" sz="half" idx="10"/>
          </p:nvPr>
        </p:nvSpPr>
        <p:spPr>
          <a:xfrm>
            <a:off x="88776" y="6460252"/>
            <a:ext cx="1146283" cy="370396"/>
          </a:xfrm>
        </p:spPr>
        <p:txBody>
          <a:bodyPr/>
          <a:lstStyle/>
          <a:p>
            <a:r>
              <a:rPr lang="en-US" sz="1400">
                <a:solidFill>
                  <a:schemeClr val="bg1"/>
                </a:solidFill>
                <a:latin typeface="Times New Roman" panose="02020603050405020304" pitchFamily="18" charset="0"/>
                <a:cs typeface="Times New Roman" panose="02020603050405020304" pitchFamily="18" charset="0"/>
              </a:rPr>
              <a:t>21-06-2021</a:t>
            </a:r>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8" name="Footer Placeholder 17">
            <a:extLst>
              <a:ext uri="{FF2B5EF4-FFF2-40B4-BE49-F238E27FC236}">
                <a16:creationId xmlns:a16="http://schemas.microsoft.com/office/drawing/2014/main" id="{83F241B1-2202-4ECF-BB0D-E5A29E75B7B7}"/>
              </a:ext>
            </a:extLst>
          </p:cNvPr>
          <p:cNvSpPr>
            <a:spLocks noGrp="1"/>
          </p:cNvSpPr>
          <p:nvPr>
            <p:ph type="ftr" sz="quarter" idx="11"/>
          </p:nvPr>
        </p:nvSpPr>
        <p:spPr>
          <a:xfrm>
            <a:off x="4406427" y="6462888"/>
            <a:ext cx="3823173" cy="370396"/>
          </a:xfrm>
        </p:spPr>
        <p:txBody>
          <a:bodyPr/>
          <a:lstStyle/>
          <a:p>
            <a:r>
              <a:rPr lang="en-IN" sz="1600" dirty="0">
                <a:solidFill>
                  <a:schemeClr val="bg1"/>
                </a:solidFill>
                <a:latin typeface="Times New Roman" panose="02020603050405020304" pitchFamily="18" charset="0"/>
                <a:cs typeface="Times New Roman" panose="02020603050405020304" pitchFamily="18" charset="0"/>
              </a:rPr>
              <a:t>Home Automation using IoT</a:t>
            </a:r>
          </a:p>
        </p:txBody>
      </p:sp>
      <p:sp>
        <p:nvSpPr>
          <p:cNvPr id="19" name="Slide Number Placeholder 18">
            <a:extLst>
              <a:ext uri="{FF2B5EF4-FFF2-40B4-BE49-F238E27FC236}">
                <a16:creationId xmlns:a16="http://schemas.microsoft.com/office/drawing/2014/main" id="{4C0C5298-92EA-48FF-87CA-72CED4EAE5B9}"/>
              </a:ext>
            </a:extLst>
          </p:cNvPr>
          <p:cNvSpPr>
            <a:spLocks noGrp="1"/>
          </p:cNvSpPr>
          <p:nvPr>
            <p:ph type="sldNum" sz="quarter" idx="12"/>
          </p:nvPr>
        </p:nvSpPr>
        <p:spPr>
          <a:xfrm>
            <a:off x="11114728" y="6465523"/>
            <a:ext cx="779767" cy="365125"/>
          </a:xfrm>
        </p:spPr>
        <p:txBody>
          <a:bodyPr/>
          <a:lstStyle/>
          <a:p>
            <a:fld id="{C77FEB3D-FC5F-4B1B-83A3-8DD600AC8BA0}" type="slidenum">
              <a:rPr lang="en-IN" sz="1600" smtClean="0">
                <a:solidFill>
                  <a:schemeClr val="bg1"/>
                </a:solidFill>
              </a:rPr>
              <a:t>9</a:t>
            </a:fld>
            <a:endParaRPr lang="en-IN" dirty="0">
              <a:solidFill>
                <a:schemeClr val="bg1"/>
              </a:solidFill>
            </a:endParaRPr>
          </a:p>
        </p:txBody>
      </p:sp>
      <p:sp>
        <p:nvSpPr>
          <p:cNvPr id="7" name="TextBox 6">
            <a:extLst>
              <a:ext uri="{FF2B5EF4-FFF2-40B4-BE49-F238E27FC236}">
                <a16:creationId xmlns:a16="http://schemas.microsoft.com/office/drawing/2014/main" id="{2228E04D-7FBA-4451-B6C1-055E941D4F09}"/>
              </a:ext>
            </a:extLst>
          </p:cNvPr>
          <p:cNvSpPr txBox="1"/>
          <p:nvPr/>
        </p:nvSpPr>
        <p:spPr>
          <a:xfrm>
            <a:off x="1290912" y="191471"/>
            <a:ext cx="4596130" cy="1107996"/>
          </a:xfrm>
          <a:prstGeom prst="rect">
            <a:avLst/>
          </a:prstGeom>
          <a:noFill/>
        </p:spPr>
        <p:txBody>
          <a:bodyPr wrap="non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COMPONENTS</a:t>
            </a:r>
            <a:endParaRPr lang="en-US" sz="1800" b="1"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11" name="TextBox 10">
            <a:extLst>
              <a:ext uri="{FF2B5EF4-FFF2-40B4-BE49-F238E27FC236}">
                <a16:creationId xmlns:a16="http://schemas.microsoft.com/office/drawing/2014/main" id="{D09652F5-AA8A-4FCB-BD9A-B83886F32DC7}"/>
              </a:ext>
            </a:extLst>
          </p:cNvPr>
          <p:cNvSpPr txBox="1"/>
          <p:nvPr/>
        </p:nvSpPr>
        <p:spPr>
          <a:xfrm>
            <a:off x="299620" y="1356216"/>
            <a:ext cx="1869423" cy="864852"/>
          </a:xfrm>
          <a:prstGeom prst="rect">
            <a:avLst/>
          </a:prstGeom>
          <a:noFill/>
        </p:spPr>
        <p:txBody>
          <a:bodyPr wrap="none" rtlCol="0">
            <a:spAutoFit/>
          </a:bodyPr>
          <a:lstStyle/>
          <a:p>
            <a:pPr lvl="0" algn="just">
              <a:lnSpc>
                <a:spcPct val="115000"/>
              </a:lnSpc>
            </a:pPr>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Node MCU</a:t>
            </a:r>
          </a:p>
          <a:p>
            <a:endParaRPr lang="en-IN" dirty="0"/>
          </a:p>
        </p:txBody>
      </p:sp>
      <p:sp>
        <p:nvSpPr>
          <p:cNvPr id="13" name="TextBox 12">
            <a:extLst>
              <a:ext uri="{FF2B5EF4-FFF2-40B4-BE49-F238E27FC236}">
                <a16:creationId xmlns:a16="http://schemas.microsoft.com/office/drawing/2014/main" id="{0748310A-8517-4689-A4F9-47B13024ED5F}"/>
              </a:ext>
            </a:extLst>
          </p:cNvPr>
          <p:cNvSpPr txBox="1"/>
          <p:nvPr/>
        </p:nvSpPr>
        <p:spPr>
          <a:xfrm>
            <a:off x="8750673" y="916359"/>
            <a:ext cx="2294218" cy="800219"/>
          </a:xfrm>
          <a:prstGeom prst="rect">
            <a:avLst/>
          </a:prstGeom>
          <a:noFill/>
        </p:spPr>
        <p:txBody>
          <a:bodyPr wrap="none" rtlCol="0">
            <a:spAutoFit/>
          </a:bodyPr>
          <a:lstStyle/>
          <a:p>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Accelerometer</a:t>
            </a:r>
          </a:p>
          <a:p>
            <a:endParaRPr lang="en-IN" b="1" dirty="0"/>
          </a:p>
        </p:txBody>
      </p:sp>
      <p:sp>
        <p:nvSpPr>
          <p:cNvPr id="15" name="TextBox 14">
            <a:extLst>
              <a:ext uri="{FF2B5EF4-FFF2-40B4-BE49-F238E27FC236}">
                <a16:creationId xmlns:a16="http://schemas.microsoft.com/office/drawing/2014/main" id="{4393E0DE-732E-4F12-B5EB-AF4D28B1353B}"/>
              </a:ext>
            </a:extLst>
          </p:cNvPr>
          <p:cNvSpPr txBox="1"/>
          <p:nvPr/>
        </p:nvSpPr>
        <p:spPr>
          <a:xfrm rot="10800000" flipV="1">
            <a:off x="3137552" y="3820161"/>
            <a:ext cx="1477177" cy="954107"/>
          </a:xfrm>
          <a:prstGeom prst="rect">
            <a:avLst/>
          </a:prstGeom>
          <a:noFill/>
        </p:spPr>
        <p:txBody>
          <a:bodyPr wrap="square" rtlCol="0">
            <a:spAutoFit/>
          </a:bodyPr>
          <a:lstStyle/>
          <a:p>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Bridge Rectifier</a:t>
            </a:r>
            <a:endParaRPr lang="en-IN" sz="2800" dirty="0"/>
          </a:p>
        </p:txBody>
      </p:sp>
      <p:sp>
        <p:nvSpPr>
          <p:cNvPr id="16" name="TextBox 15">
            <a:extLst>
              <a:ext uri="{FF2B5EF4-FFF2-40B4-BE49-F238E27FC236}">
                <a16:creationId xmlns:a16="http://schemas.microsoft.com/office/drawing/2014/main" id="{038FF2AC-5AB1-4C2D-A36C-82C06455DD90}"/>
              </a:ext>
            </a:extLst>
          </p:cNvPr>
          <p:cNvSpPr txBox="1"/>
          <p:nvPr/>
        </p:nvSpPr>
        <p:spPr>
          <a:xfrm>
            <a:off x="8750673" y="4366128"/>
            <a:ext cx="3457998" cy="800219"/>
          </a:xfrm>
          <a:prstGeom prst="rect">
            <a:avLst/>
          </a:prstGeom>
          <a:noFill/>
        </p:spPr>
        <p:txBody>
          <a:bodyPr wrap="none" rtlCol="0">
            <a:spAutoFit/>
          </a:bodyPr>
          <a:lstStyle/>
          <a:p>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Arduino IDE Software</a:t>
            </a:r>
          </a:p>
          <a:p>
            <a:endParaRPr lang="en-IN" dirty="0"/>
          </a:p>
        </p:txBody>
      </p:sp>
      <p:sp>
        <p:nvSpPr>
          <p:cNvPr id="17" name="TextBox 16">
            <a:extLst>
              <a:ext uri="{FF2B5EF4-FFF2-40B4-BE49-F238E27FC236}">
                <a16:creationId xmlns:a16="http://schemas.microsoft.com/office/drawing/2014/main" id="{82BB9E71-6294-48BF-AF62-76C3E3738CCE}"/>
              </a:ext>
            </a:extLst>
          </p:cNvPr>
          <p:cNvSpPr txBox="1"/>
          <p:nvPr/>
        </p:nvSpPr>
        <p:spPr>
          <a:xfrm>
            <a:off x="5302116" y="3483662"/>
            <a:ext cx="5500295" cy="369332"/>
          </a:xfrm>
          <a:prstGeom prst="rect">
            <a:avLst/>
          </a:prstGeom>
          <a:noFill/>
        </p:spPr>
        <p:txBody>
          <a:bodyPr wrap="square" rtlCol="0">
            <a:spAutoFit/>
          </a:bodyPr>
          <a:lstStyle/>
          <a:p>
            <a:endParaRPr lang="en-IN" dirty="0"/>
          </a:p>
        </p:txBody>
      </p:sp>
      <p:sp>
        <p:nvSpPr>
          <p:cNvPr id="20" name="TextBox 19">
            <a:extLst>
              <a:ext uri="{FF2B5EF4-FFF2-40B4-BE49-F238E27FC236}">
                <a16:creationId xmlns:a16="http://schemas.microsoft.com/office/drawing/2014/main" id="{5BA33D7B-050A-48BD-B4FE-577E45032640}"/>
              </a:ext>
            </a:extLst>
          </p:cNvPr>
          <p:cNvSpPr txBox="1"/>
          <p:nvPr/>
        </p:nvSpPr>
        <p:spPr>
          <a:xfrm>
            <a:off x="4968534" y="5504142"/>
            <a:ext cx="3414190" cy="1661993"/>
          </a:xfrm>
          <a:prstGeom prst="rect">
            <a:avLst/>
          </a:prstGeom>
          <a:noFill/>
        </p:spPr>
        <p:txBody>
          <a:bodyPr wrap="square" rtlCol="0">
            <a:spAutoFit/>
          </a:bodyPr>
          <a:lstStyle/>
          <a:p>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Resistors (47K, 1.8 K, 330E, 10K)</a:t>
            </a:r>
          </a:p>
          <a:p>
            <a:endPar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21" name="TextBox 20">
            <a:extLst>
              <a:ext uri="{FF2B5EF4-FFF2-40B4-BE49-F238E27FC236}">
                <a16:creationId xmlns:a16="http://schemas.microsoft.com/office/drawing/2014/main" id="{BAEBEBB4-FD0F-4EBA-AD3A-4531A4589CA2}"/>
              </a:ext>
            </a:extLst>
          </p:cNvPr>
          <p:cNvSpPr txBox="1"/>
          <p:nvPr/>
        </p:nvSpPr>
        <p:spPr>
          <a:xfrm>
            <a:off x="457609" y="5692656"/>
            <a:ext cx="3429144" cy="800219"/>
          </a:xfrm>
          <a:prstGeom prst="rect">
            <a:avLst/>
          </a:prstGeom>
          <a:noFill/>
        </p:spPr>
        <p:txBody>
          <a:bodyPr wrap="none" rtlCol="0">
            <a:spAutoFit/>
          </a:bodyPr>
          <a:lstStyle/>
          <a:p>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High Link (for Power)</a:t>
            </a:r>
          </a:p>
          <a:p>
            <a:endParaRPr lang="en-IN" dirty="0"/>
          </a:p>
        </p:txBody>
      </p:sp>
      <p:sp>
        <p:nvSpPr>
          <p:cNvPr id="22" name="TextBox 21">
            <a:extLst>
              <a:ext uri="{FF2B5EF4-FFF2-40B4-BE49-F238E27FC236}">
                <a16:creationId xmlns:a16="http://schemas.microsoft.com/office/drawing/2014/main" id="{D83C3543-8151-4C04-936C-5D3E4D0D2B66}"/>
              </a:ext>
            </a:extLst>
          </p:cNvPr>
          <p:cNvSpPr txBox="1"/>
          <p:nvPr/>
        </p:nvSpPr>
        <p:spPr>
          <a:xfrm>
            <a:off x="7363997" y="2031252"/>
            <a:ext cx="2817814" cy="800219"/>
          </a:xfrm>
          <a:prstGeom prst="rect">
            <a:avLst/>
          </a:prstGeom>
          <a:noFill/>
        </p:spPr>
        <p:txBody>
          <a:bodyPr wrap="square" rtlCol="0">
            <a:spAutoFit/>
          </a:bodyPr>
          <a:lstStyle/>
          <a:p>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BT 136 </a:t>
            </a:r>
            <a:r>
              <a:rPr lang="en-IN" sz="28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t>
            </a:r>
            <a:r>
              <a:rPr lang="en-IN" sz="2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riac</a:t>
            </a:r>
            <a:endPar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23" name="TextBox 22">
            <a:extLst>
              <a:ext uri="{FF2B5EF4-FFF2-40B4-BE49-F238E27FC236}">
                <a16:creationId xmlns:a16="http://schemas.microsoft.com/office/drawing/2014/main" id="{9B549D92-35A7-4482-B81D-2661223FDA61}"/>
              </a:ext>
            </a:extLst>
          </p:cNvPr>
          <p:cNvSpPr txBox="1"/>
          <p:nvPr/>
        </p:nvSpPr>
        <p:spPr>
          <a:xfrm>
            <a:off x="374904" y="3063294"/>
            <a:ext cx="4278177" cy="800219"/>
          </a:xfrm>
          <a:prstGeom prst="rect">
            <a:avLst/>
          </a:prstGeom>
          <a:noFill/>
        </p:spPr>
        <p:txBody>
          <a:bodyPr wrap="square" rtlCol="0">
            <a:spAutoFit/>
          </a:bodyPr>
          <a:lstStyle/>
          <a:p>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MOC3021 Octocoupler</a:t>
            </a:r>
          </a:p>
          <a:p>
            <a:endParaRPr lang="en-IN" dirty="0"/>
          </a:p>
        </p:txBody>
      </p:sp>
      <p:sp>
        <p:nvSpPr>
          <p:cNvPr id="24" name="TextBox 23">
            <a:extLst>
              <a:ext uri="{FF2B5EF4-FFF2-40B4-BE49-F238E27FC236}">
                <a16:creationId xmlns:a16="http://schemas.microsoft.com/office/drawing/2014/main" id="{A78B32E7-00BD-4C75-A610-55639DF72644}"/>
              </a:ext>
            </a:extLst>
          </p:cNvPr>
          <p:cNvSpPr txBox="1"/>
          <p:nvPr/>
        </p:nvSpPr>
        <p:spPr>
          <a:xfrm>
            <a:off x="4155505" y="1111925"/>
            <a:ext cx="3307252" cy="800219"/>
          </a:xfrm>
          <a:prstGeom prst="rect">
            <a:avLst/>
          </a:prstGeom>
          <a:noFill/>
        </p:spPr>
        <p:txBody>
          <a:bodyPr wrap="none" rtlCol="0">
            <a:spAutoFit/>
          </a:bodyPr>
          <a:lstStyle/>
          <a:p>
            <a:r>
              <a:rPr lang="en-IN"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MCT 2E Octocoupler</a:t>
            </a:r>
          </a:p>
          <a:p>
            <a:endParaRPr lang="en-IN" dirty="0"/>
          </a:p>
        </p:txBody>
      </p:sp>
      <p:pic>
        <p:nvPicPr>
          <p:cNvPr id="26" name="Picture 25">
            <a:extLst>
              <a:ext uri="{FF2B5EF4-FFF2-40B4-BE49-F238E27FC236}">
                <a16:creationId xmlns:a16="http://schemas.microsoft.com/office/drawing/2014/main" id="{3B2E4F5D-9DC1-4811-B3D7-0ADFA32C00CC}"/>
              </a:ext>
            </a:extLst>
          </p:cNvPr>
          <p:cNvPicPr>
            <a:picLocks noChangeAspect="1"/>
          </p:cNvPicPr>
          <p:nvPr/>
        </p:nvPicPr>
        <p:blipFill>
          <a:blip r:embed="rId5"/>
          <a:stretch>
            <a:fillRect/>
          </a:stretch>
        </p:blipFill>
        <p:spPr>
          <a:xfrm>
            <a:off x="782311" y="1864868"/>
            <a:ext cx="2455755" cy="102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a:extLst>
              <a:ext uri="{FF2B5EF4-FFF2-40B4-BE49-F238E27FC236}">
                <a16:creationId xmlns:a16="http://schemas.microsoft.com/office/drawing/2014/main" id="{E878AA0E-9B39-4881-8E7F-F7670EA4F4DE}"/>
              </a:ext>
            </a:extLst>
          </p:cNvPr>
          <p:cNvPicPr>
            <a:picLocks noChangeAspect="1"/>
          </p:cNvPicPr>
          <p:nvPr/>
        </p:nvPicPr>
        <p:blipFill>
          <a:blip r:embed="rId6"/>
          <a:stretch>
            <a:fillRect/>
          </a:stretch>
        </p:blipFill>
        <p:spPr>
          <a:xfrm>
            <a:off x="156868" y="3624271"/>
            <a:ext cx="2391095" cy="1431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a:extLst>
              <a:ext uri="{FF2B5EF4-FFF2-40B4-BE49-F238E27FC236}">
                <a16:creationId xmlns:a16="http://schemas.microsoft.com/office/drawing/2014/main" id="{A8A6A2CA-FC04-4CC8-91ED-0213E771A688}"/>
              </a:ext>
            </a:extLst>
          </p:cNvPr>
          <p:cNvPicPr>
            <a:picLocks noChangeAspect="1"/>
          </p:cNvPicPr>
          <p:nvPr/>
        </p:nvPicPr>
        <p:blipFill>
          <a:blip r:embed="rId7"/>
          <a:stretch>
            <a:fillRect/>
          </a:stretch>
        </p:blipFill>
        <p:spPr>
          <a:xfrm>
            <a:off x="4716073" y="1743000"/>
            <a:ext cx="2199464" cy="1477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72C13A34-3911-46A4-8BEE-11D82B580B5B}"/>
              </a:ext>
            </a:extLst>
          </p:cNvPr>
          <p:cNvPicPr>
            <a:picLocks noChangeAspect="1"/>
          </p:cNvPicPr>
          <p:nvPr/>
        </p:nvPicPr>
        <p:blipFill>
          <a:blip r:embed="rId8"/>
          <a:stretch>
            <a:fillRect/>
          </a:stretch>
        </p:blipFill>
        <p:spPr>
          <a:xfrm>
            <a:off x="7429056" y="2703684"/>
            <a:ext cx="1986968" cy="1613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6" name="Picture 12" descr="Software | Arduino">
            <a:extLst>
              <a:ext uri="{FF2B5EF4-FFF2-40B4-BE49-F238E27FC236}">
                <a16:creationId xmlns:a16="http://schemas.microsoft.com/office/drawing/2014/main" id="{144BFA26-1895-4147-925F-F7AD48A08B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61667" y="4947386"/>
            <a:ext cx="1684864" cy="1684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46B6A929-2B89-4684-92B2-29BA42C23746}"/>
              </a:ext>
            </a:extLst>
          </p:cNvPr>
          <p:cNvPicPr>
            <a:picLocks noChangeAspect="1"/>
          </p:cNvPicPr>
          <p:nvPr/>
        </p:nvPicPr>
        <p:blipFill>
          <a:blip r:embed="rId10"/>
          <a:stretch>
            <a:fillRect/>
          </a:stretch>
        </p:blipFill>
        <p:spPr>
          <a:xfrm>
            <a:off x="9796517" y="1475268"/>
            <a:ext cx="2259142" cy="17545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6EEAC261-D9B1-4CED-8B7F-8418D65E4CAD}"/>
              </a:ext>
            </a:extLst>
          </p:cNvPr>
          <p:cNvPicPr>
            <a:picLocks noChangeAspect="1"/>
          </p:cNvPicPr>
          <p:nvPr/>
        </p:nvPicPr>
        <p:blipFill>
          <a:blip r:embed="rId11"/>
          <a:stretch>
            <a:fillRect/>
          </a:stretch>
        </p:blipFill>
        <p:spPr>
          <a:xfrm>
            <a:off x="4815810" y="3663186"/>
            <a:ext cx="2044420" cy="16425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4704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circle(in)">
                                      <p:cBhvr>
                                        <p:cTn id="17" dur="2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circle(in)">
                                      <p:cBhvr>
                                        <p:cTn id="22" dur="20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circle(in)">
                                      <p:cBhvr>
                                        <p:cTn id="27" dur="2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036"/>
                                        </p:tgtEl>
                                        <p:attrNameLst>
                                          <p:attrName>style.visibility</p:attrName>
                                        </p:attrNameLst>
                                      </p:cBhvr>
                                      <p:to>
                                        <p:strVal val="visible"/>
                                      </p:to>
                                    </p:set>
                                    <p:animEffect transition="in" filter="circle(in)">
                                      <p:cBhvr>
                                        <p:cTn id="37" dur="20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771</Words>
  <Application>Microsoft Office PowerPoint</Application>
  <PresentationFormat>Widescreen</PresentationFormat>
  <Paragraphs>163</Paragraphs>
  <Slides>15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Calibri</vt:lpstr>
      <vt:lpstr>Calibri Light</vt:lpstr>
      <vt:lpstr>Courier New</vt:lpstr>
      <vt:lpstr>Garamond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Rohan K</dc:creator>
  <cp:lastModifiedBy>Rohan K</cp:lastModifiedBy>
  <cp:revision>43</cp:revision>
  <dcterms:created xsi:type="dcterms:W3CDTF">2021-06-17T02:12:09Z</dcterms:created>
  <dcterms:modified xsi:type="dcterms:W3CDTF">2021-06-21T06:16:55Z</dcterms:modified>
</cp:coreProperties>
</file>